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80" r:id="rId5"/>
  </p:sldMasterIdLst>
  <p:notesMasterIdLst>
    <p:notesMasterId r:id="rId35"/>
  </p:notesMasterIdLst>
  <p:handoutMasterIdLst>
    <p:handoutMasterId r:id="rId36"/>
  </p:handoutMasterIdLst>
  <p:sldIdLst>
    <p:sldId id="257" r:id="rId6"/>
    <p:sldId id="354" r:id="rId7"/>
    <p:sldId id="355" r:id="rId8"/>
    <p:sldId id="382" r:id="rId9"/>
    <p:sldId id="318" r:id="rId10"/>
    <p:sldId id="287" r:id="rId11"/>
    <p:sldId id="299" r:id="rId12"/>
    <p:sldId id="380" r:id="rId13"/>
    <p:sldId id="278" r:id="rId14"/>
    <p:sldId id="286" r:id="rId15"/>
    <p:sldId id="315" r:id="rId16"/>
    <p:sldId id="385" r:id="rId17"/>
    <p:sldId id="373" r:id="rId18"/>
    <p:sldId id="288" r:id="rId19"/>
    <p:sldId id="292" r:id="rId20"/>
    <p:sldId id="384" r:id="rId21"/>
    <p:sldId id="370" r:id="rId22"/>
    <p:sldId id="371" r:id="rId23"/>
    <p:sldId id="372" r:id="rId24"/>
    <p:sldId id="289" r:id="rId25"/>
    <p:sldId id="346" r:id="rId26"/>
    <p:sldId id="381" r:id="rId27"/>
    <p:sldId id="347" r:id="rId28"/>
    <p:sldId id="298" r:id="rId29"/>
    <p:sldId id="386" r:id="rId30"/>
    <p:sldId id="339" r:id="rId31"/>
    <p:sldId id="387" r:id="rId32"/>
    <p:sldId id="284" r:id="rId33"/>
    <p:sldId id="351" r:id="rId34"/>
  </p:sldIdLst>
  <p:sldSz cx="9144000" cy="6858000" type="screen4x3"/>
  <p:notesSz cx="6724650" cy="97742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1995"/>
    <a:srgbClr val="003DA5"/>
    <a:srgbClr val="003F7A"/>
    <a:srgbClr val="702F8A"/>
    <a:srgbClr val="84BD00"/>
    <a:srgbClr val="E0004D"/>
    <a:srgbClr val="F5F5F5"/>
    <a:srgbClr val="E9E8E7"/>
    <a:srgbClr val="EE2157"/>
    <a:srgbClr val="EF7B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0"/>
  </p:normalViewPr>
  <p:slideViewPr>
    <p:cSldViewPr>
      <p:cViewPr varScale="1">
        <p:scale>
          <a:sx n="67" d="100"/>
          <a:sy n="67" d="100"/>
        </p:scale>
        <p:origin x="35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784"/>
    </p:cViewPr>
  </p:sorterViewPr>
  <p:notesViewPr>
    <p:cSldViewPr>
      <p:cViewPr varScale="1">
        <p:scale>
          <a:sx n="47" d="100"/>
          <a:sy n="47" d="100"/>
        </p:scale>
        <p:origin x="2720"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Sheet1!$B$1</c:f>
              <c:strCache>
                <c:ptCount val="1"/>
                <c:pt idx="0">
                  <c:v>TITRE</c:v>
                </c:pt>
              </c:strCache>
            </c:strRef>
          </c:tx>
          <c:spPr>
            <a:effectLst/>
          </c:spPr>
          <c:dPt>
            <c:idx val="0"/>
            <c:bubble3D val="0"/>
            <c:spPr>
              <a:solidFill>
                <a:srgbClr val="FBBD0B"/>
              </a:solidFill>
              <a:effectLst/>
            </c:spPr>
            <c:extLst>
              <c:ext xmlns:c16="http://schemas.microsoft.com/office/drawing/2014/chart" uri="{C3380CC4-5D6E-409C-BE32-E72D297353CC}">
                <c16:uniqueId val="{00000001-1F68-46E7-823A-76999EF045CA}"/>
              </c:ext>
            </c:extLst>
          </c:dPt>
          <c:dPt>
            <c:idx val="1"/>
            <c:bubble3D val="0"/>
            <c:spPr>
              <a:solidFill>
                <a:srgbClr val="003F7A"/>
              </a:solidFill>
              <a:effectLst/>
            </c:spPr>
            <c:extLst>
              <c:ext xmlns:c16="http://schemas.microsoft.com/office/drawing/2014/chart" uri="{C3380CC4-5D6E-409C-BE32-E72D297353CC}">
                <c16:uniqueId val="{00000003-1F68-46E7-823A-76999EF045CA}"/>
              </c:ext>
            </c:extLst>
          </c:dPt>
          <c:dPt>
            <c:idx val="2"/>
            <c:bubble3D val="0"/>
            <c:spPr>
              <a:solidFill>
                <a:srgbClr val="00A58C"/>
              </a:solidFill>
              <a:effectLst/>
            </c:spPr>
            <c:extLst>
              <c:ext xmlns:c16="http://schemas.microsoft.com/office/drawing/2014/chart" uri="{C3380CC4-5D6E-409C-BE32-E72D297353CC}">
                <c16:uniqueId val="{00000005-1F68-46E7-823A-76999EF045CA}"/>
              </c:ext>
            </c:extLst>
          </c:dPt>
          <c:dLbls>
            <c:dLbl>
              <c:idx val="0"/>
              <c:layout>
                <c:manualLayout>
                  <c:x val="-5.2141689120268703E-2"/>
                  <c:y val="-0.120222028051641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68-46E7-823A-76999EF045CA}"/>
                </c:ext>
              </c:extLst>
            </c:dLbl>
            <c:dLbl>
              <c:idx val="1"/>
              <c:layout>
                <c:manualLayout>
                  <c:x val="0.108948939275884"/>
                  <c:y val="-8.66812342038749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F68-46E7-823A-76999EF045CA}"/>
                </c:ext>
              </c:extLst>
            </c:dLbl>
            <c:dLbl>
              <c:idx val="2"/>
              <c:layout>
                <c:manualLayout>
                  <c:x val="-4.9207848531411011E-2"/>
                  <c:y val="9.84255105990577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F68-46E7-823A-76999EF045CA}"/>
                </c:ext>
              </c:extLst>
            </c:dLbl>
            <c:spPr>
              <a:noFill/>
              <a:ln>
                <a:noFill/>
              </a:ln>
              <a:effectLst/>
            </c:spPr>
            <c:txPr>
              <a:bodyPr/>
              <a:lstStyle/>
              <a:p>
                <a:pPr>
                  <a:defRPr sz="1000" b="1"/>
                </a:pPr>
                <a:endParaRPr lang="fr-FR"/>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Libellé 1</c:v>
                </c:pt>
                <c:pt idx="1">
                  <c:v>Libellé 2</c:v>
                </c:pt>
                <c:pt idx="2">
                  <c:v>Libellé 3</c:v>
                </c:pt>
              </c:strCache>
            </c:strRef>
          </c:cat>
          <c:val>
            <c:numRef>
              <c:f>Sheet1!$B$2:$B$4</c:f>
              <c:numCache>
                <c:formatCode>General</c:formatCode>
                <c:ptCount val="3"/>
                <c:pt idx="0">
                  <c:v>40</c:v>
                </c:pt>
                <c:pt idx="1">
                  <c:v>34</c:v>
                </c:pt>
                <c:pt idx="2">
                  <c:v>26</c:v>
                </c:pt>
              </c:numCache>
            </c:numRef>
          </c:val>
          <c:extLst>
            <c:ext xmlns:c16="http://schemas.microsoft.com/office/drawing/2014/chart" uri="{C3380CC4-5D6E-409C-BE32-E72D297353CC}">
              <c16:uniqueId val="{00000006-1F68-46E7-823A-76999EF045CA}"/>
            </c:ext>
          </c:extLst>
        </c:ser>
        <c:dLbls>
          <c:showLegendKey val="0"/>
          <c:showVal val="1"/>
          <c:showCatName val="0"/>
          <c:showSerName val="0"/>
          <c:showPercent val="0"/>
          <c:showBubbleSize val="0"/>
          <c:showLeaderLines val="1"/>
        </c:dLbls>
        <c:firstSliceAng val="230"/>
        <c:holeSize val="80"/>
      </c:doughnutChart>
    </c:plotArea>
    <c:plotVisOnly val="1"/>
    <c:dispBlanksAs val="zero"/>
    <c:showDLblsOverMax val="0"/>
  </c:chart>
  <c:spPr>
    <a:effectLst/>
  </c:spPr>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0"/>
          <c:order val="0"/>
          <c:tx>
            <c:strRef>
              <c:f>Sheet1!$B$1</c:f>
              <c:strCache>
                <c:ptCount val="1"/>
                <c:pt idx="0">
                  <c:v>Libellé 1</c:v>
                </c:pt>
              </c:strCache>
            </c:strRef>
          </c:tx>
          <c:spPr>
            <a:solidFill>
              <a:srgbClr val="003F7A"/>
            </a:solidFill>
            <a:effectLst/>
          </c:spPr>
          <c:invertIfNegative val="0"/>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Sheet1!$B$2:$B$9</c:f>
              <c:numCache>
                <c:formatCode>General</c:formatCode>
                <c:ptCount val="8"/>
                <c:pt idx="0">
                  <c:v>43</c:v>
                </c:pt>
                <c:pt idx="1">
                  <c:v>28</c:v>
                </c:pt>
                <c:pt idx="2">
                  <c:v>14</c:v>
                </c:pt>
                <c:pt idx="3">
                  <c:v>36</c:v>
                </c:pt>
                <c:pt idx="4">
                  <c:v>62</c:v>
                </c:pt>
                <c:pt idx="5">
                  <c:v>43</c:v>
                </c:pt>
                <c:pt idx="6">
                  <c:v>56</c:v>
                </c:pt>
                <c:pt idx="7">
                  <c:v>72</c:v>
                </c:pt>
              </c:numCache>
            </c:numRef>
          </c:val>
          <c:extLst>
            <c:ext xmlns:c16="http://schemas.microsoft.com/office/drawing/2014/chart" uri="{C3380CC4-5D6E-409C-BE32-E72D297353CC}">
              <c16:uniqueId val="{00000000-3B31-43BA-9CF3-C39E2C3F44B3}"/>
            </c:ext>
          </c:extLst>
        </c:ser>
        <c:ser>
          <c:idx val="1"/>
          <c:order val="1"/>
          <c:tx>
            <c:strRef>
              <c:f>Sheet1!$C$1</c:f>
              <c:strCache>
                <c:ptCount val="1"/>
                <c:pt idx="0">
                  <c:v>Libellé 2</c:v>
                </c:pt>
              </c:strCache>
            </c:strRef>
          </c:tx>
          <c:spPr>
            <a:solidFill>
              <a:srgbClr val="FBBD0B"/>
            </a:solidFill>
            <a:effectLst/>
          </c:spPr>
          <c:invertIfNegative val="0"/>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Sheet1!$C$2:$C$9</c:f>
              <c:numCache>
                <c:formatCode>General</c:formatCode>
                <c:ptCount val="8"/>
                <c:pt idx="0">
                  <c:v>8</c:v>
                </c:pt>
                <c:pt idx="1">
                  <c:v>10</c:v>
                </c:pt>
                <c:pt idx="2">
                  <c:v>10</c:v>
                </c:pt>
                <c:pt idx="3">
                  <c:v>16</c:v>
                </c:pt>
                <c:pt idx="4">
                  <c:v>5</c:v>
                </c:pt>
                <c:pt idx="5">
                  <c:v>13</c:v>
                </c:pt>
                <c:pt idx="6">
                  <c:v>22</c:v>
                </c:pt>
                <c:pt idx="7">
                  <c:v>18</c:v>
                </c:pt>
              </c:numCache>
            </c:numRef>
          </c:val>
          <c:extLst>
            <c:ext xmlns:c16="http://schemas.microsoft.com/office/drawing/2014/chart" uri="{C3380CC4-5D6E-409C-BE32-E72D297353CC}">
              <c16:uniqueId val="{00000001-3B31-43BA-9CF3-C39E2C3F44B3}"/>
            </c:ext>
          </c:extLst>
        </c:ser>
        <c:dLbls>
          <c:showLegendKey val="0"/>
          <c:showVal val="0"/>
          <c:showCatName val="0"/>
          <c:showSerName val="0"/>
          <c:showPercent val="0"/>
          <c:showBubbleSize val="0"/>
        </c:dLbls>
        <c:gapWidth val="150"/>
        <c:overlap val="100"/>
        <c:axId val="199158176"/>
        <c:axId val="199158560"/>
      </c:barChart>
      <c:catAx>
        <c:axId val="199158176"/>
        <c:scaling>
          <c:orientation val="minMax"/>
        </c:scaling>
        <c:delete val="0"/>
        <c:axPos val="b"/>
        <c:numFmt formatCode="General" sourceLinked="1"/>
        <c:majorTickMark val="none"/>
        <c:minorTickMark val="none"/>
        <c:tickLblPos val="low"/>
        <c:txPr>
          <a:bodyPr/>
          <a:lstStyle/>
          <a:p>
            <a:pPr>
              <a:defRPr sz="1000"/>
            </a:pPr>
            <a:endParaRPr lang="fr-FR"/>
          </a:p>
        </c:txPr>
        <c:crossAx val="199158560"/>
        <c:crosses val="autoZero"/>
        <c:auto val="1"/>
        <c:lblAlgn val="ctr"/>
        <c:lblOffset val="100"/>
        <c:noMultiLvlLbl val="0"/>
      </c:catAx>
      <c:valAx>
        <c:axId val="199158560"/>
        <c:scaling>
          <c:orientation val="minMax"/>
        </c:scaling>
        <c:delete val="0"/>
        <c:axPos val="l"/>
        <c:majorGridlines/>
        <c:numFmt formatCode="General" sourceLinked="1"/>
        <c:majorTickMark val="out"/>
        <c:minorTickMark val="none"/>
        <c:tickLblPos val="nextTo"/>
        <c:txPr>
          <a:bodyPr/>
          <a:lstStyle/>
          <a:p>
            <a:pPr>
              <a:defRPr sz="1000"/>
            </a:pPr>
            <a:endParaRPr lang="fr-FR"/>
          </a:p>
        </c:txPr>
        <c:crossAx val="199158176"/>
        <c:crosses val="autoZero"/>
        <c:crossBetween val="between"/>
      </c:valAx>
    </c:plotArea>
    <c:plotVisOnly val="1"/>
    <c:dispBlanksAs val="gap"/>
    <c:showDLblsOverMax val="0"/>
  </c:chart>
  <c:txPr>
    <a:bodyPr/>
    <a:lstStyle/>
    <a:p>
      <a:pPr>
        <a:defRPr sz="18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14695" cy="490117"/>
          </a:xfrm>
          <a:prstGeom prst="rect">
            <a:avLst/>
          </a:prstGeom>
        </p:spPr>
        <p:txBody>
          <a:bodyPr vert="horz" lIns="90062" tIns="45030" rIns="90062" bIns="45030" rtlCol="0"/>
          <a:lstStyle>
            <a:lvl1pPr algn="l">
              <a:defRPr sz="1200"/>
            </a:lvl1pPr>
          </a:lstStyle>
          <a:p>
            <a:endParaRPr lang="fr-FR"/>
          </a:p>
        </p:txBody>
      </p:sp>
      <p:sp>
        <p:nvSpPr>
          <p:cNvPr id="3" name="Espace réservé de la date 2"/>
          <p:cNvSpPr>
            <a:spLocks noGrp="1"/>
          </p:cNvSpPr>
          <p:nvPr>
            <p:ph type="dt" sz="quarter" idx="1"/>
          </p:nvPr>
        </p:nvSpPr>
        <p:spPr>
          <a:xfrm>
            <a:off x="3808388" y="1"/>
            <a:ext cx="2914694" cy="490117"/>
          </a:xfrm>
          <a:prstGeom prst="rect">
            <a:avLst/>
          </a:prstGeom>
        </p:spPr>
        <p:txBody>
          <a:bodyPr vert="horz" lIns="90062" tIns="45030" rIns="90062" bIns="45030" rtlCol="0"/>
          <a:lstStyle>
            <a:lvl1pPr algn="r">
              <a:defRPr sz="1200"/>
            </a:lvl1pPr>
          </a:lstStyle>
          <a:p>
            <a:fld id="{6394965A-B061-49D9-8558-D10ECC7E0671}" type="datetimeFigureOut">
              <a:rPr lang="fr-FR" smtClean="0"/>
              <a:pPr/>
              <a:t>27/06/2018</a:t>
            </a:fld>
            <a:endParaRPr lang="fr-FR"/>
          </a:p>
        </p:txBody>
      </p:sp>
      <p:sp>
        <p:nvSpPr>
          <p:cNvPr id="4" name="Espace réservé du pied de page 3"/>
          <p:cNvSpPr>
            <a:spLocks noGrp="1"/>
          </p:cNvSpPr>
          <p:nvPr>
            <p:ph type="ftr" sz="quarter" idx="2"/>
          </p:nvPr>
        </p:nvSpPr>
        <p:spPr>
          <a:xfrm>
            <a:off x="2" y="9284123"/>
            <a:ext cx="2914695" cy="490117"/>
          </a:xfrm>
          <a:prstGeom prst="rect">
            <a:avLst/>
          </a:prstGeom>
        </p:spPr>
        <p:txBody>
          <a:bodyPr vert="horz" lIns="90062" tIns="45030" rIns="90062" bIns="4503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08388" y="9284123"/>
            <a:ext cx="2914694" cy="490117"/>
          </a:xfrm>
          <a:prstGeom prst="rect">
            <a:avLst/>
          </a:prstGeom>
        </p:spPr>
        <p:txBody>
          <a:bodyPr vert="horz" lIns="90062" tIns="45030" rIns="90062" bIns="45030" rtlCol="0" anchor="b"/>
          <a:lstStyle>
            <a:lvl1pPr algn="r">
              <a:defRPr sz="1200"/>
            </a:lvl1pPr>
          </a:lstStyle>
          <a:p>
            <a:fld id="{8220DD4F-FBD9-4340-9A79-A48A5A9DBB55}" type="slidenum">
              <a:rPr lang="fr-FR" smtClean="0"/>
              <a:pPr/>
              <a:t>‹N°›</a:t>
            </a:fld>
            <a:endParaRPr lang="fr-FR"/>
          </a:p>
        </p:txBody>
      </p:sp>
    </p:spTree>
    <p:extLst>
      <p:ext uri="{BB962C8B-B14F-4D97-AF65-F5344CB8AC3E}">
        <p14:creationId xmlns:p14="http://schemas.microsoft.com/office/powerpoint/2010/main" val="3785790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1"/>
            <a:ext cx="2914015" cy="488712"/>
          </a:xfrm>
          <a:prstGeom prst="rect">
            <a:avLst/>
          </a:prstGeom>
        </p:spPr>
        <p:txBody>
          <a:bodyPr vert="horz" lIns="90062" tIns="45030" rIns="90062" bIns="45030" rtlCol="0"/>
          <a:lstStyle>
            <a:lvl1pPr algn="l">
              <a:defRPr sz="1200"/>
            </a:lvl1pPr>
          </a:lstStyle>
          <a:p>
            <a:endParaRPr lang="fr-FR" dirty="0"/>
          </a:p>
        </p:txBody>
      </p:sp>
      <p:sp>
        <p:nvSpPr>
          <p:cNvPr id="3" name="Espace réservé de la date 2"/>
          <p:cNvSpPr>
            <a:spLocks noGrp="1"/>
          </p:cNvSpPr>
          <p:nvPr>
            <p:ph type="dt" idx="1"/>
          </p:nvPr>
        </p:nvSpPr>
        <p:spPr>
          <a:xfrm>
            <a:off x="3809081" y="1"/>
            <a:ext cx="2914015" cy="488712"/>
          </a:xfrm>
          <a:prstGeom prst="rect">
            <a:avLst/>
          </a:prstGeom>
        </p:spPr>
        <p:txBody>
          <a:bodyPr vert="horz" lIns="90062" tIns="45030" rIns="90062" bIns="45030" rtlCol="0"/>
          <a:lstStyle>
            <a:lvl1pPr algn="r">
              <a:defRPr sz="1200"/>
            </a:lvl1pPr>
          </a:lstStyle>
          <a:p>
            <a:fld id="{264592BE-1D9D-49D5-923C-9C0C7043DCB2}" type="datetimeFigureOut">
              <a:rPr lang="fr-FR" smtClean="0"/>
              <a:pPr/>
              <a:t>27/06/2018</a:t>
            </a:fld>
            <a:endParaRPr lang="fr-FR" dirty="0"/>
          </a:p>
        </p:txBody>
      </p:sp>
      <p:sp>
        <p:nvSpPr>
          <p:cNvPr id="4" name="Espace réservé de l'image des diapositives 3"/>
          <p:cNvSpPr>
            <a:spLocks noGrp="1" noRot="1" noChangeAspect="1"/>
          </p:cNvSpPr>
          <p:nvPr>
            <p:ph type="sldImg" idx="2"/>
          </p:nvPr>
        </p:nvSpPr>
        <p:spPr>
          <a:xfrm>
            <a:off x="919163" y="733425"/>
            <a:ext cx="4886325" cy="3665538"/>
          </a:xfrm>
          <a:prstGeom prst="rect">
            <a:avLst/>
          </a:prstGeom>
          <a:noFill/>
          <a:ln w="12700">
            <a:solidFill>
              <a:prstClr val="black"/>
            </a:solidFill>
          </a:ln>
        </p:spPr>
        <p:txBody>
          <a:bodyPr vert="horz" lIns="90062" tIns="45030" rIns="90062" bIns="45030" rtlCol="0" anchor="ctr"/>
          <a:lstStyle/>
          <a:p>
            <a:endParaRPr lang="fr-FR" dirty="0"/>
          </a:p>
        </p:txBody>
      </p:sp>
      <p:sp>
        <p:nvSpPr>
          <p:cNvPr id="5" name="Espace réservé des commentaires 4"/>
          <p:cNvSpPr>
            <a:spLocks noGrp="1"/>
          </p:cNvSpPr>
          <p:nvPr>
            <p:ph type="body" sz="quarter" idx="3"/>
          </p:nvPr>
        </p:nvSpPr>
        <p:spPr>
          <a:xfrm>
            <a:off x="672465" y="4642765"/>
            <a:ext cx="5379720" cy="4398406"/>
          </a:xfrm>
          <a:prstGeom prst="rect">
            <a:avLst/>
          </a:prstGeom>
        </p:spPr>
        <p:txBody>
          <a:bodyPr vert="horz" lIns="90062" tIns="45030" rIns="90062" bIns="4503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3" y="9283830"/>
            <a:ext cx="2914015" cy="488712"/>
          </a:xfrm>
          <a:prstGeom prst="rect">
            <a:avLst/>
          </a:prstGeom>
        </p:spPr>
        <p:txBody>
          <a:bodyPr vert="horz" lIns="90062" tIns="45030" rIns="90062" bIns="4503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09081" y="9283830"/>
            <a:ext cx="2914015" cy="488712"/>
          </a:xfrm>
          <a:prstGeom prst="rect">
            <a:avLst/>
          </a:prstGeom>
        </p:spPr>
        <p:txBody>
          <a:bodyPr vert="horz" lIns="90062" tIns="45030" rIns="90062" bIns="45030" rtlCol="0" anchor="b"/>
          <a:lstStyle>
            <a:lvl1pPr algn="r">
              <a:defRPr sz="1200"/>
            </a:lvl1pPr>
          </a:lstStyle>
          <a:p>
            <a:fld id="{9FFD050D-326C-4A90-9476-C9D837CCEC30}" type="slidenum">
              <a:rPr lang="fr-FR" smtClean="0"/>
              <a:pPr/>
              <a:t>‹N°›</a:t>
            </a:fld>
            <a:endParaRPr lang="fr-FR" dirty="0"/>
          </a:p>
        </p:txBody>
      </p:sp>
    </p:spTree>
    <p:extLst>
      <p:ext uri="{BB962C8B-B14F-4D97-AF65-F5344CB8AC3E}">
        <p14:creationId xmlns:p14="http://schemas.microsoft.com/office/powerpoint/2010/main" val="3594683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FFD050D-326C-4A90-9476-C9D837CCEC30}" type="slidenum">
              <a:rPr lang="fr-FR" smtClean="0"/>
              <a:pPr/>
              <a:t>2</a:t>
            </a:fld>
            <a:endParaRPr lang="fr-FR" dirty="0"/>
          </a:p>
        </p:txBody>
      </p:sp>
    </p:spTree>
    <p:extLst>
      <p:ext uri="{BB962C8B-B14F-4D97-AF65-F5344CB8AC3E}">
        <p14:creationId xmlns:p14="http://schemas.microsoft.com/office/powerpoint/2010/main" val="135240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FFD050D-326C-4A90-9476-C9D837CCEC30}" type="slidenum">
              <a:rPr lang="fr-FR" smtClean="0"/>
              <a:pPr/>
              <a:t>17</a:t>
            </a:fld>
            <a:endParaRPr lang="fr-FR" dirty="0"/>
          </a:p>
        </p:txBody>
      </p:sp>
    </p:spTree>
    <p:extLst>
      <p:ext uri="{BB962C8B-B14F-4D97-AF65-F5344CB8AC3E}">
        <p14:creationId xmlns:p14="http://schemas.microsoft.com/office/powerpoint/2010/main" val="1318337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FFD050D-326C-4A90-9476-C9D837CCEC30}" type="slidenum">
              <a:rPr lang="fr-FR" smtClean="0"/>
              <a:pPr/>
              <a:t>18</a:t>
            </a:fld>
            <a:endParaRPr lang="fr-FR" dirty="0"/>
          </a:p>
        </p:txBody>
      </p:sp>
    </p:spTree>
    <p:extLst>
      <p:ext uri="{BB962C8B-B14F-4D97-AF65-F5344CB8AC3E}">
        <p14:creationId xmlns:p14="http://schemas.microsoft.com/office/powerpoint/2010/main" val="4161582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FFD050D-326C-4A90-9476-C9D837CCEC30}" type="slidenum">
              <a:rPr lang="fr-FR" smtClean="0"/>
              <a:pPr/>
              <a:t>19</a:t>
            </a:fld>
            <a:endParaRPr lang="fr-FR" dirty="0"/>
          </a:p>
        </p:txBody>
      </p:sp>
    </p:spTree>
    <p:extLst>
      <p:ext uri="{BB962C8B-B14F-4D97-AF65-F5344CB8AC3E}">
        <p14:creationId xmlns:p14="http://schemas.microsoft.com/office/powerpoint/2010/main" val="975407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FFD050D-326C-4A90-9476-C9D837CCEC30}" type="slidenum">
              <a:rPr lang="fr-FR" smtClean="0"/>
              <a:pPr/>
              <a:t>28</a:t>
            </a:fld>
            <a:endParaRPr lang="fr-FR" dirty="0"/>
          </a:p>
        </p:txBody>
      </p:sp>
    </p:spTree>
    <p:extLst>
      <p:ext uri="{BB962C8B-B14F-4D97-AF65-F5344CB8AC3E}">
        <p14:creationId xmlns:p14="http://schemas.microsoft.com/office/powerpoint/2010/main" val="5311749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neutre pour ajout visuel">
    <p:spTree>
      <p:nvGrpSpPr>
        <p:cNvPr id="1" name=""/>
        <p:cNvGrpSpPr/>
        <p:nvPr/>
      </p:nvGrpSpPr>
      <p:grpSpPr>
        <a:xfrm>
          <a:off x="0" y="0"/>
          <a:ext cx="0" cy="0"/>
          <a:chOff x="0" y="0"/>
          <a:chExt cx="0" cy="0"/>
        </a:xfrm>
      </p:grpSpPr>
      <p:sp>
        <p:nvSpPr>
          <p:cNvPr id="15" name="Rectangle 1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Hexagon 14"/>
          <p:cNvSpPr/>
          <p:nvPr userDrawn="1"/>
        </p:nvSpPr>
        <p:spPr>
          <a:xfrm rot="16200000">
            <a:off x="400604" y="-418104"/>
            <a:ext cx="3525176" cy="4339609"/>
          </a:xfrm>
          <a:custGeom>
            <a:avLst/>
            <a:gdLst>
              <a:gd name="connsiteX0" fmla="*/ 0 w 5026272"/>
              <a:gd name="connsiteY0" fmla="*/ 2166498 h 4332996"/>
              <a:gd name="connsiteX1" fmla="*/ 1298902 w 5026272"/>
              <a:gd name="connsiteY1" fmla="*/ 1 h 4332996"/>
              <a:gd name="connsiteX2" fmla="*/ 3727370 w 5026272"/>
              <a:gd name="connsiteY2" fmla="*/ 1 h 4332996"/>
              <a:gd name="connsiteX3" fmla="*/ 5026272 w 5026272"/>
              <a:gd name="connsiteY3" fmla="*/ 2166498 h 4332996"/>
              <a:gd name="connsiteX4" fmla="*/ 3727370 w 5026272"/>
              <a:gd name="connsiteY4" fmla="*/ 4332995 h 4332996"/>
              <a:gd name="connsiteX5" fmla="*/ 1298902 w 5026272"/>
              <a:gd name="connsiteY5" fmla="*/ 4332995 h 4332996"/>
              <a:gd name="connsiteX6" fmla="*/ 0 w 5026272"/>
              <a:gd name="connsiteY6" fmla="*/ 2166498 h 4332996"/>
              <a:gd name="connsiteX0" fmla="*/ 0 w 3727370"/>
              <a:gd name="connsiteY0" fmla="*/ 2166497 h 4332994"/>
              <a:gd name="connsiteX1" fmla="*/ 1298902 w 3727370"/>
              <a:gd name="connsiteY1" fmla="*/ 0 h 4332994"/>
              <a:gd name="connsiteX2" fmla="*/ 3727370 w 3727370"/>
              <a:gd name="connsiteY2" fmla="*/ 0 h 4332994"/>
              <a:gd name="connsiteX3" fmla="*/ 3543062 w 3727370"/>
              <a:gd name="connsiteY3" fmla="*/ 2130973 h 4332994"/>
              <a:gd name="connsiteX4" fmla="*/ 3727370 w 3727370"/>
              <a:gd name="connsiteY4" fmla="*/ 4332994 h 4332994"/>
              <a:gd name="connsiteX5" fmla="*/ 1298902 w 3727370"/>
              <a:gd name="connsiteY5" fmla="*/ 4332994 h 4332994"/>
              <a:gd name="connsiteX6" fmla="*/ 0 w 3727370"/>
              <a:gd name="connsiteY6" fmla="*/ 2166497 h 4332994"/>
              <a:gd name="connsiteX0" fmla="*/ 0 w 3727370"/>
              <a:gd name="connsiteY0" fmla="*/ 2166497 h 4332994"/>
              <a:gd name="connsiteX1" fmla="*/ 1298902 w 3727370"/>
              <a:gd name="connsiteY1" fmla="*/ 0 h 4332994"/>
              <a:gd name="connsiteX2" fmla="*/ 3727370 w 3727370"/>
              <a:gd name="connsiteY2" fmla="*/ 0 h 4332994"/>
              <a:gd name="connsiteX3" fmla="*/ 3543062 w 3727370"/>
              <a:gd name="connsiteY3" fmla="*/ 2130973 h 4332994"/>
              <a:gd name="connsiteX4" fmla="*/ 3505333 w 3727370"/>
              <a:gd name="connsiteY4" fmla="*/ 4332994 h 4332994"/>
              <a:gd name="connsiteX5" fmla="*/ 1298902 w 3727370"/>
              <a:gd name="connsiteY5" fmla="*/ 4332994 h 4332994"/>
              <a:gd name="connsiteX6" fmla="*/ 0 w 3727370"/>
              <a:gd name="connsiteY6" fmla="*/ 2166497 h 4332994"/>
              <a:gd name="connsiteX0" fmla="*/ 0 w 3727370"/>
              <a:gd name="connsiteY0" fmla="*/ 2166497 h 4332994"/>
              <a:gd name="connsiteX1" fmla="*/ 1298902 w 3727370"/>
              <a:gd name="connsiteY1" fmla="*/ 0 h 4332994"/>
              <a:gd name="connsiteX2" fmla="*/ 3727370 w 3727370"/>
              <a:gd name="connsiteY2" fmla="*/ 0 h 4332994"/>
              <a:gd name="connsiteX3" fmla="*/ 3543062 w 3727370"/>
              <a:gd name="connsiteY3" fmla="*/ 2130973 h 4332994"/>
              <a:gd name="connsiteX4" fmla="*/ 3558248 w 3727370"/>
              <a:gd name="connsiteY4" fmla="*/ 4332994 h 4332994"/>
              <a:gd name="connsiteX5" fmla="*/ 1298902 w 3727370"/>
              <a:gd name="connsiteY5" fmla="*/ 4332994 h 4332994"/>
              <a:gd name="connsiteX6" fmla="*/ 0 w 3727370"/>
              <a:gd name="connsiteY6" fmla="*/ 2166497 h 4332994"/>
              <a:gd name="connsiteX0" fmla="*/ 0 w 3727370"/>
              <a:gd name="connsiteY0" fmla="*/ 2166497 h 4332994"/>
              <a:gd name="connsiteX1" fmla="*/ 1298902 w 3727370"/>
              <a:gd name="connsiteY1" fmla="*/ 0 h 4332994"/>
              <a:gd name="connsiteX2" fmla="*/ 3727370 w 3727370"/>
              <a:gd name="connsiteY2" fmla="*/ 0 h 4332994"/>
              <a:gd name="connsiteX3" fmla="*/ 3543062 w 3727370"/>
              <a:gd name="connsiteY3" fmla="*/ 2130973 h 4332994"/>
              <a:gd name="connsiteX4" fmla="*/ 3525176 w 3727370"/>
              <a:gd name="connsiteY4" fmla="*/ 4332994 h 4332994"/>
              <a:gd name="connsiteX5" fmla="*/ 1298902 w 3727370"/>
              <a:gd name="connsiteY5" fmla="*/ 4332994 h 4332994"/>
              <a:gd name="connsiteX6" fmla="*/ 0 w 3727370"/>
              <a:gd name="connsiteY6" fmla="*/ 2166497 h 4332994"/>
              <a:gd name="connsiteX0" fmla="*/ 0 w 3543062"/>
              <a:gd name="connsiteY0" fmla="*/ 2173112 h 4339609"/>
              <a:gd name="connsiteX1" fmla="*/ 1298902 w 3543062"/>
              <a:gd name="connsiteY1" fmla="*/ 6615 h 4339609"/>
              <a:gd name="connsiteX2" fmla="*/ 3535553 w 3543062"/>
              <a:gd name="connsiteY2" fmla="*/ 0 h 4339609"/>
              <a:gd name="connsiteX3" fmla="*/ 3543062 w 3543062"/>
              <a:gd name="connsiteY3" fmla="*/ 2137588 h 4339609"/>
              <a:gd name="connsiteX4" fmla="*/ 3525176 w 3543062"/>
              <a:gd name="connsiteY4" fmla="*/ 4339609 h 4339609"/>
              <a:gd name="connsiteX5" fmla="*/ 1298902 w 3543062"/>
              <a:gd name="connsiteY5" fmla="*/ 4339609 h 4339609"/>
              <a:gd name="connsiteX6" fmla="*/ 0 w 3543062"/>
              <a:gd name="connsiteY6" fmla="*/ 2173112 h 4339609"/>
              <a:gd name="connsiteX0" fmla="*/ 0 w 3535553"/>
              <a:gd name="connsiteY0" fmla="*/ 2173112 h 4339609"/>
              <a:gd name="connsiteX1" fmla="*/ 1298902 w 3535553"/>
              <a:gd name="connsiteY1" fmla="*/ 6615 h 4339609"/>
              <a:gd name="connsiteX2" fmla="*/ 3535553 w 3535553"/>
              <a:gd name="connsiteY2" fmla="*/ 0 h 4339609"/>
              <a:gd name="connsiteX3" fmla="*/ 3523222 w 3535553"/>
              <a:gd name="connsiteY3" fmla="*/ 2137591 h 4339609"/>
              <a:gd name="connsiteX4" fmla="*/ 3525176 w 3535553"/>
              <a:gd name="connsiteY4" fmla="*/ 4339609 h 4339609"/>
              <a:gd name="connsiteX5" fmla="*/ 1298902 w 3535553"/>
              <a:gd name="connsiteY5" fmla="*/ 4339609 h 4339609"/>
              <a:gd name="connsiteX6" fmla="*/ 0 w 3535553"/>
              <a:gd name="connsiteY6" fmla="*/ 2173112 h 4339609"/>
              <a:gd name="connsiteX0" fmla="*/ 0 w 3525176"/>
              <a:gd name="connsiteY0" fmla="*/ 2173112 h 4339609"/>
              <a:gd name="connsiteX1" fmla="*/ 1298902 w 3525176"/>
              <a:gd name="connsiteY1" fmla="*/ 6615 h 4339609"/>
              <a:gd name="connsiteX2" fmla="*/ 3517976 w 3525176"/>
              <a:gd name="connsiteY2" fmla="*/ 0 h 4339609"/>
              <a:gd name="connsiteX3" fmla="*/ 3523222 w 3525176"/>
              <a:gd name="connsiteY3" fmla="*/ 2137591 h 4339609"/>
              <a:gd name="connsiteX4" fmla="*/ 3525176 w 3525176"/>
              <a:gd name="connsiteY4" fmla="*/ 4339609 h 4339609"/>
              <a:gd name="connsiteX5" fmla="*/ 1298902 w 3525176"/>
              <a:gd name="connsiteY5" fmla="*/ 4339609 h 4339609"/>
              <a:gd name="connsiteX6" fmla="*/ 0 w 3525176"/>
              <a:gd name="connsiteY6" fmla="*/ 2173112 h 4339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25176" h="4339609">
                <a:moveTo>
                  <a:pt x="0" y="2173112"/>
                </a:moveTo>
                <a:lnTo>
                  <a:pt x="1298902" y="6615"/>
                </a:lnTo>
                <a:lnTo>
                  <a:pt x="3517976" y="0"/>
                </a:lnTo>
                <a:cubicBezTo>
                  <a:pt x="3513866" y="712530"/>
                  <a:pt x="3527332" y="1425061"/>
                  <a:pt x="3523222" y="2137591"/>
                </a:cubicBezTo>
                <a:cubicBezTo>
                  <a:pt x="3523873" y="2871597"/>
                  <a:pt x="3524525" y="3605603"/>
                  <a:pt x="3525176" y="4339609"/>
                </a:cubicBezTo>
                <a:lnTo>
                  <a:pt x="1298902" y="4339609"/>
                </a:lnTo>
                <a:lnTo>
                  <a:pt x="0" y="2173112"/>
                </a:lnTo>
                <a:close/>
              </a:path>
            </a:pathLst>
          </a:custGeom>
          <a:solidFill>
            <a:srgbClr val="E0004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cxnSp>
        <p:nvCxnSpPr>
          <p:cNvPr id="20" name="Straight Connector 17"/>
          <p:cNvCxnSpPr/>
          <p:nvPr userDrawn="1"/>
        </p:nvCxnSpPr>
        <p:spPr>
          <a:xfrm>
            <a:off x="686075" y="1635384"/>
            <a:ext cx="423522"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Text Placeholder 12"/>
          <p:cNvSpPr>
            <a:spLocks noGrp="1"/>
          </p:cNvSpPr>
          <p:nvPr userDrawn="1">
            <p:ph type="body" sz="quarter" idx="11" hasCustomPrompt="1"/>
          </p:nvPr>
        </p:nvSpPr>
        <p:spPr>
          <a:xfrm>
            <a:off x="581732" y="146294"/>
            <a:ext cx="3154162" cy="1456715"/>
          </a:xfrm>
          <a:prstGeom prst="rect">
            <a:avLst/>
          </a:prstGeom>
        </p:spPr>
        <p:txBody>
          <a:bodyPr vert="horz"/>
          <a:lstStyle>
            <a:lvl1pPr marL="0" indent="0">
              <a:lnSpc>
                <a:spcPct val="90000"/>
              </a:lnSpc>
              <a:spcBef>
                <a:spcPts val="0"/>
              </a:spcBef>
              <a:buNone/>
              <a:defRPr sz="3200" b="1" cap="all" baseline="0">
                <a:solidFill>
                  <a:schemeClr val="bg1"/>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PRÉSENTATION</a:t>
            </a:r>
          </a:p>
        </p:txBody>
      </p:sp>
      <p:sp>
        <p:nvSpPr>
          <p:cNvPr id="22" name="Text Placeholder 12"/>
          <p:cNvSpPr>
            <a:spLocks noGrp="1"/>
          </p:cNvSpPr>
          <p:nvPr userDrawn="1">
            <p:ph type="body" sz="quarter" idx="12" hasCustomPrompt="1"/>
          </p:nvPr>
        </p:nvSpPr>
        <p:spPr>
          <a:xfrm>
            <a:off x="581732" y="1910679"/>
            <a:ext cx="3154162" cy="318036"/>
          </a:xfrm>
          <a:prstGeom prst="rect">
            <a:avLst/>
          </a:prstGeom>
        </p:spPr>
        <p:txBody>
          <a:bodyPr vert="horz"/>
          <a:lstStyle>
            <a:lvl1pPr marL="0" indent="0">
              <a:lnSpc>
                <a:spcPct val="90000"/>
              </a:lnSpc>
              <a:spcBef>
                <a:spcPts val="0"/>
              </a:spcBef>
              <a:buNone/>
              <a:defRPr sz="1400" b="0" cap="all" baseline="0">
                <a:solidFill>
                  <a:schemeClr val="bg1"/>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SOUS-TITRE DE LA PRÉSENTATION</a:t>
            </a:r>
          </a:p>
        </p:txBody>
      </p:sp>
      <p:pic>
        <p:nvPicPr>
          <p:cNvPr id="12" name="Picture 309" descr="Logo.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53590" y="6118405"/>
            <a:ext cx="1931019" cy="44714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Page Séparation ">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090" y="3205566"/>
            <a:ext cx="4775563" cy="1795070"/>
          </a:xfrm>
          <a:prstGeom prst="rect">
            <a:avLst/>
          </a:prstGeom>
          <a:noFill/>
          <a:ln w="9525">
            <a:noFill/>
            <a:miter lim="800000"/>
            <a:headEnd/>
            <a:tailEnd/>
          </a:ln>
          <a:effectLst/>
        </p:spPr>
      </p:pic>
      <p:pic>
        <p:nvPicPr>
          <p:cNvPr id="15" name="Image 14"/>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4777616" y="3277113"/>
            <a:ext cx="1491308" cy="1698578"/>
          </a:xfrm>
          <a:prstGeom prst="rect">
            <a:avLst/>
          </a:prstGeom>
        </p:spPr>
      </p:pic>
      <p:sp>
        <p:nvSpPr>
          <p:cNvPr id="5" name="Snip Diagonal Corner Rectangle 2"/>
          <p:cNvSpPr/>
          <p:nvPr userDrawn="1"/>
        </p:nvSpPr>
        <p:spPr>
          <a:xfrm>
            <a:off x="428625" y="642918"/>
            <a:ext cx="8285163" cy="5368933"/>
          </a:xfrm>
          <a:prstGeom prst="snip2DiagRect">
            <a:avLst>
              <a:gd name="adj1" fmla="val 0"/>
              <a:gd name="adj2" fmla="val 9759"/>
            </a:avLst>
          </a:prstGeom>
          <a:noFill/>
          <a:ln w="19050" cmpd="sng">
            <a:solidFill>
              <a:srgbClr val="003F7A"/>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 name="Hexagon 6"/>
          <p:cNvSpPr/>
          <p:nvPr userDrawn="1"/>
        </p:nvSpPr>
        <p:spPr>
          <a:xfrm rot="16200000">
            <a:off x="6770271" y="4160574"/>
            <a:ext cx="1103338" cy="951154"/>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 name="Hexagon 7"/>
          <p:cNvSpPr/>
          <p:nvPr userDrawn="1"/>
        </p:nvSpPr>
        <p:spPr>
          <a:xfrm rot="16200000">
            <a:off x="7521683" y="3577486"/>
            <a:ext cx="551668" cy="475576"/>
          </a:xfrm>
          <a:prstGeom prst="hexagon">
            <a:avLst>
              <a:gd name="adj" fmla="val 29977"/>
              <a:gd name="vf" fmla="val 115470"/>
            </a:avLst>
          </a:pr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11" name="Hexagon 7"/>
          <p:cNvSpPr/>
          <p:nvPr userDrawn="1"/>
        </p:nvSpPr>
        <p:spPr>
          <a:xfrm rot="16200000">
            <a:off x="7895296" y="4160692"/>
            <a:ext cx="497208" cy="428628"/>
          </a:xfrm>
          <a:prstGeom prst="hexagon">
            <a:avLst>
              <a:gd name="adj" fmla="val 29977"/>
              <a:gd name="vf" fmla="val 115470"/>
            </a:avLst>
          </a:prstGeom>
          <a:solidFill>
            <a:srgbClr val="DBD9D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 name="ZoneTexte 15"/>
          <p:cNvSpPr txBox="1"/>
          <p:nvPr userDrawn="1"/>
        </p:nvSpPr>
        <p:spPr>
          <a:xfrm>
            <a:off x="395536" y="907903"/>
            <a:ext cx="5472608" cy="1477328"/>
          </a:xfrm>
          <a:prstGeom prst="rect">
            <a:avLst/>
          </a:prstGeom>
          <a:noFill/>
        </p:spPr>
        <p:txBody>
          <a:bodyPr wrap="square" rtlCol="0" anchor="ctr" anchorCtr="0">
            <a:spAutoFit/>
          </a:bodyPr>
          <a:lstStyle/>
          <a:p>
            <a:pPr algn="ctr">
              <a:lnSpc>
                <a:spcPts val="5200"/>
              </a:lnSpc>
            </a:pPr>
            <a:r>
              <a:rPr lang="fr-FR" sz="5200" b="1" dirty="0">
                <a:solidFill>
                  <a:srgbClr val="84BD00"/>
                </a:solidFill>
              </a:rPr>
              <a:t>SURMONTER</a:t>
            </a:r>
            <a:r>
              <a:rPr lang="fr-FR" sz="5200" b="1" baseline="0" dirty="0">
                <a:solidFill>
                  <a:srgbClr val="84BD00"/>
                </a:solidFill>
              </a:rPr>
              <a:t> </a:t>
            </a:r>
          </a:p>
          <a:p>
            <a:pPr algn="ctr">
              <a:lnSpc>
                <a:spcPts val="5200"/>
              </a:lnSpc>
            </a:pPr>
            <a:r>
              <a:rPr lang="fr-FR" sz="5200" b="1" baseline="0" dirty="0">
                <a:solidFill>
                  <a:srgbClr val="84BD00"/>
                </a:solidFill>
              </a:rPr>
              <a:t>DES DIFFICULTÉS</a:t>
            </a:r>
            <a:endParaRPr lang="fr-FR" sz="5200" b="1" dirty="0">
              <a:solidFill>
                <a:srgbClr val="84BD00"/>
              </a:solidFill>
            </a:endParaRPr>
          </a:p>
        </p:txBody>
      </p:sp>
      <p:cxnSp>
        <p:nvCxnSpPr>
          <p:cNvPr id="17" name="Straight Connector 4"/>
          <p:cNvCxnSpPr/>
          <p:nvPr userDrawn="1"/>
        </p:nvCxnSpPr>
        <p:spPr>
          <a:xfrm flipH="1">
            <a:off x="1619672" y="2420888"/>
            <a:ext cx="3085936" cy="0"/>
          </a:xfrm>
          <a:prstGeom prst="line">
            <a:avLst/>
          </a:prstGeom>
          <a:ln w="19050" cmpd="sng">
            <a:solidFill>
              <a:srgbClr val="003F7A"/>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5178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14414" y="1600200"/>
            <a:ext cx="7500990" cy="4525963"/>
          </a:xfrm>
        </p:spPr>
        <p:txBody>
          <a:bodyPr/>
          <a:lstStyle>
            <a:lvl1pPr marL="273050" indent="-273050">
              <a:buClr>
                <a:srgbClr val="702F8A"/>
              </a:buClr>
              <a:buSzPct val="75000"/>
              <a:buFont typeface="Wingdings 2" panose="05020102010507070707" pitchFamily="18" charset="2"/>
              <a:buChar char="Ã"/>
              <a:defRPr sz="2400">
                <a:solidFill>
                  <a:schemeClr val="tx1"/>
                </a:solidFill>
              </a:defRPr>
            </a:lvl1pPr>
            <a:lvl2pPr>
              <a:defRPr sz="1800"/>
            </a:lvl2pPr>
            <a:lvl3pPr>
              <a:buClr>
                <a:srgbClr val="702F8A"/>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9" name="Hexagon 14"/>
          <p:cNvSpPr/>
          <p:nvPr userDrawn="1"/>
        </p:nvSpPr>
        <p:spPr>
          <a:xfrm rot="10800000">
            <a:off x="0" y="400558"/>
            <a:ext cx="1188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702F8A"/>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pic>
        <p:nvPicPr>
          <p:cNvPr id="14" name="Image 1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79512" y="476672"/>
            <a:ext cx="640776" cy="730800"/>
          </a:xfrm>
          <a:prstGeom prst="rect">
            <a:avLst/>
          </a:prstGeom>
        </p:spPr>
      </p:pic>
      <p:sp>
        <p:nvSpPr>
          <p:cNvPr id="12"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702F8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Hexagon 14"/>
          <p:cNvSpPr/>
          <p:nvPr userDrawn="1"/>
        </p:nvSpPr>
        <p:spPr>
          <a:xfrm rot="10800000">
            <a:off x="0" y="404664"/>
            <a:ext cx="1152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EF7B08"/>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 name="Espace réservé du contenu 2"/>
          <p:cNvSpPr>
            <a:spLocks noGrp="1"/>
          </p:cNvSpPr>
          <p:nvPr>
            <p:ph idx="1"/>
          </p:nvPr>
        </p:nvSpPr>
        <p:spPr>
          <a:xfrm>
            <a:off x="1214414" y="1600200"/>
            <a:ext cx="7500990" cy="4525963"/>
          </a:xfrm>
        </p:spPr>
        <p:txBody>
          <a:bodyPr/>
          <a:lstStyle>
            <a:lvl1pPr marL="273050" indent="-273050">
              <a:buClr>
                <a:srgbClr val="EF7B08"/>
              </a:buClr>
              <a:buSzPct val="75000"/>
              <a:buFont typeface="Wingdings 2" panose="05020102010507070707" pitchFamily="18" charset="2"/>
              <a:buChar char="Ã"/>
              <a:defRPr sz="2400">
                <a:solidFill>
                  <a:schemeClr val="tx1"/>
                </a:solidFill>
              </a:defRPr>
            </a:lvl1pPr>
            <a:lvl2pPr>
              <a:defRPr sz="1800"/>
            </a:lvl2pPr>
            <a:lvl3pPr>
              <a:buClr>
                <a:srgbClr val="EF7B08"/>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EF7B08"/>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pic>
        <p:nvPicPr>
          <p:cNvPr id="2" name="Imag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79512" y="476672"/>
            <a:ext cx="639968" cy="729880"/>
          </a:xfrm>
          <a:prstGeom prst="rect">
            <a:avLst/>
          </a:prstGeom>
        </p:spPr>
      </p:pic>
    </p:spTree>
    <p:extLst>
      <p:ext uri="{BB962C8B-B14F-4D97-AF65-F5344CB8AC3E}">
        <p14:creationId xmlns:p14="http://schemas.microsoft.com/office/powerpoint/2010/main" val="3012326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Hexagon 14"/>
          <p:cNvSpPr/>
          <p:nvPr userDrawn="1"/>
        </p:nvSpPr>
        <p:spPr>
          <a:xfrm rot="10800000">
            <a:off x="0" y="404664"/>
            <a:ext cx="1152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E35205"/>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 name="Espace réservé du contenu 2"/>
          <p:cNvSpPr>
            <a:spLocks noGrp="1"/>
          </p:cNvSpPr>
          <p:nvPr>
            <p:ph idx="1"/>
          </p:nvPr>
        </p:nvSpPr>
        <p:spPr>
          <a:xfrm>
            <a:off x="1214414" y="1600200"/>
            <a:ext cx="7500990" cy="4525963"/>
          </a:xfrm>
        </p:spPr>
        <p:txBody>
          <a:bodyPr/>
          <a:lstStyle>
            <a:lvl1pPr marL="273050" indent="-273050">
              <a:buClr>
                <a:srgbClr val="E35205"/>
              </a:buClr>
              <a:buSzPct val="75000"/>
              <a:buFont typeface="Wingdings 2" panose="05020102010507070707" pitchFamily="18" charset="2"/>
              <a:buChar char="Ã"/>
              <a:defRPr sz="2400">
                <a:solidFill>
                  <a:schemeClr val="tx1"/>
                </a:solidFill>
              </a:defRPr>
            </a:lvl1pPr>
            <a:lvl2pPr>
              <a:defRPr sz="1800"/>
            </a:lvl2pPr>
            <a:lvl3pPr>
              <a:buClr>
                <a:srgbClr val="E35205"/>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E35205"/>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pic>
        <p:nvPicPr>
          <p:cNvPr id="2" name="Imag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79512" y="476672"/>
            <a:ext cx="640773" cy="730800"/>
          </a:xfrm>
          <a:prstGeom prst="rect">
            <a:avLst/>
          </a:prstGeom>
        </p:spPr>
      </p:pic>
    </p:spTree>
    <p:extLst>
      <p:ext uri="{BB962C8B-B14F-4D97-AF65-F5344CB8AC3E}">
        <p14:creationId xmlns:p14="http://schemas.microsoft.com/office/powerpoint/2010/main" val="599914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re et contenu">
    <p:spTree>
      <p:nvGrpSpPr>
        <p:cNvPr id="1" name=""/>
        <p:cNvGrpSpPr/>
        <p:nvPr/>
      </p:nvGrpSpPr>
      <p:grpSpPr>
        <a:xfrm>
          <a:off x="0" y="0"/>
          <a:ext cx="0" cy="0"/>
          <a:chOff x="0" y="0"/>
          <a:chExt cx="0" cy="0"/>
        </a:xfrm>
      </p:grpSpPr>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Hexagon 14"/>
          <p:cNvSpPr/>
          <p:nvPr userDrawn="1"/>
        </p:nvSpPr>
        <p:spPr>
          <a:xfrm rot="10800000">
            <a:off x="0" y="404664"/>
            <a:ext cx="1152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003DA5"/>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 name="Espace réservé du contenu 2"/>
          <p:cNvSpPr>
            <a:spLocks noGrp="1"/>
          </p:cNvSpPr>
          <p:nvPr>
            <p:ph idx="1"/>
          </p:nvPr>
        </p:nvSpPr>
        <p:spPr>
          <a:xfrm>
            <a:off x="1214414" y="1600200"/>
            <a:ext cx="7500990" cy="4525963"/>
          </a:xfrm>
        </p:spPr>
        <p:txBody>
          <a:bodyPr/>
          <a:lstStyle>
            <a:lvl1pPr marL="273050" indent="-273050">
              <a:buClr>
                <a:srgbClr val="003DA5"/>
              </a:buClr>
              <a:buSzPct val="75000"/>
              <a:buFont typeface="Wingdings 2" panose="05020102010507070707" pitchFamily="18" charset="2"/>
              <a:buChar char="Ã"/>
              <a:defRPr sz="2400">
                <a:solidFill>
                  <a:schemeClr val="tx1"/>
                </a:solidFill>
              </a:defRPr>
            </a:lvl1pPr>
            <a:lvl2pPr>
              <a:defRPr sz="1800"/>
            </a:lvl2pPr>
            <a:lvl3pPr>
              <a:buClr>
                <a:srgbClr val="E35205"/>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003DA5"/>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9543" y="464485"/>
            <a:ext cx="670742" cy="763386"/>
          </a:xfrm>
          <a:prstGeom prst="rect">
            <a:avLst/>
          </a:prstGeom>
        </p:spPr>
      </p:pic>
    </p:spTree>
    <p:extLst>
      <p:ext uri="{BB962C8B-B14F-4D97-AF65-F5344CB8AC3E}">
        <p14:creationId xmlns:p14="http://schemas.microsoft.com/office/powerpoint/2010/main" val="2096605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Hexagon 14"/>
          <p:cNvSpPr/>
          <p:nvPr userDrawn="1"/>
        </p:nvSpPr>
        <p:spPr>
          <a:xfrm rot="10800000">
            <a:off x="0" y="404664"/>
            <a:ext cx="1152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DF1995"/>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 name="Espace réservé du contenu 2"/>
          <p:cNvSpPr>
            <a:spLocks noGrp="1"/>
          </p:cNvSpPr>
          <p:nvPr>
            <p:ph idx="1"/>
          </p:nvPr>
        </p:nvSpPr>
        <p:spPr>
          <a:xfrm>
            <a:off x="1214414" y="1600200"/>
            <a:ext cx="7500990" cy="4525963"/>
          </a:xfrm>
        </p:spPr>
        <p:txBody>
          <a:bodyPr/>
          <a:lstStyle>
            <a:lvl1pPr marL="273050" indent="-273050">
              <a:buClr>
                <a:srgbClr val="DF1995"/>
              </a:buClr>
              <a:buFont typeface="Wingdings 2" panose="05020102010507070707" pitchFamily="18" charset="2"/>
              <a:buChar char="Ã"/>
              <a:defRPr sz="2400">
                <a:solidFill>
                  <a:schemeClr val="tx1"/>
                </a:solidFill>
              </a:defRPr>
            </a:lvl1pPr>
            <a:lvl2pPr>
              <a:defRPr sz="1800"/>
            </a:lvl2pPr>
            <a:lvl3pPr>
              <a:buClr>
                <a:srgbClr val="DF1995"/>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DF1995"/>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76672"/>
            <a:ext cx="642640" cy="732928"/>
          </a:xfrm>
          <a:prstGeom prst="rect">
            <a:avLst/>
          </a:prstGeom>
        </p:spPr>
      </p:pic>
    </p:spTree>
    <p:extLst>
      <p:ext uri="{BB962C8B-B14F-4D97-AF65-F5344CB8AC3E}">
        <p14:creationId xmlns:p14="http://schemas.microsoft.com/office/powerpoint/2010/main" val="160732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Hexagon 14"/>
          <p:cNvSpPr/>
          <p:nvPr userDrawn="1"/>
        </p:nvSpPr>
        <p:spPr>
          <a:xfrm rot="10800000">
            <a:off x="0" y="404664"/>
            <a:ext cx="1152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84BD00"/>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 name="Espace réservé du contenu 2"/>
          <p:cNvSpPr>
            <a:spLocks noGrp="1"/>
          </p:cNvSpPr>
          <p:nvPr>
            <p:ph idx="1"/>
          </p:nvPr>
        </p:nvSpPr>
        <p:spPr>
          <a:xfrm>
            <a:off x="1214414" y="1600200"/>
            <a:ext cx="7500990" cy="4525963"/>
          </a:xfrm>
        </p:spPr>
        <p:txBody>
          <a:bodyPr/>
          <a:lstStyle>
            <a:lvl1pPr marL="273050" indent="-273050">
              <a:buClr>
                <a:srgbClr val="84BD00"/>
              </a:buClr>
              <a:buSzPct val="75000"/>
              <a:buFont typeface="Wingdings 2" panose="05020102010507070707" pitchFamily="18" charset="2"/>
              <a:buChar char="Ã"/>
              <a:defRPr sz="2400">
                <a:solidFill>
                  <a:schemeClr val="tx1"/>
                </a:solidFill>
              </a:defRPr>
            </a:lvl1pPr>
            <a:lvl2pPr>
              <a:defRPr sz="1800"/>
            </a:lvl2pPr>
            <a:lvl3pPr>
              <a:buClr>
                <a:srgbClr val="84BD00"/>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84BD00"/>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80807"/>
            <a:ext cx="643240" cy="733614"/>
          </a:xfrm>
          <a:prstGeom prst="rect">
            <a:avLst/>
          </a:prstGeom>
        </p:spPr>
      </p:pic>
    </p:spTree>
    <p:extLst>
      <p:ext uri="{BB962C8B-B14F-4D97-AF65-F5344CB8AC3E}">
        <p14:creationId xmlns:p14="http://schemas.microsoft.com/office/powerpoint/2010/main" val="3815921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re et paragraphe">
    <p:spTree>
      <p:nvGrpSpPr>
        <p:cNvPr id="1" name=""/>
        <p:cNvGrpSpPr/>
        <p:nvPr/>
      </p:nvGrpSpPr>
      <p:grpSpPr>
        <a:xfrm>
          <a:off x="0" y="0"/>
          <a:ext cx="0" cy="0"/>
          <a:chOff x="0" y="0"/>
          <a:chExt cx="0" cy="0"/>
        </a:xfrm>
      </p:grpSpPr>
      <p:sp>
        <p:nvSpPr>
          <p:cNvPr id="8" name="Text Placeholder 12"/>
          <p:cNvSpPr>
            <a:spLocks noGrp="1"/>
          </p:cNvSpPr>
          <p:nvPr>
            <p:ph type="body" sz="quarter" idx="13" hasCustomPrompt="1"/>
          </p:nvPr>
        </p:nvSpPr>
        <p:spPr>
          <a:xfrm>
            <a:off x="1214414" y="1421473"/>
            <a:ext cx="6938624" cy="650205"/>
          </a:xfrm>
          <a:prstGeom prst="rect">
            <a:avLst/>
          </a:prstGeom>
        </p:spPr>
        <p:txBody>
          <a:bodyPr vert="horz" anchor="b"/>
          <a:lstStyle>
            <a:lvl1pPr marL="0" indent="0">
              <a:lnSpc>
                <a:spcPct val="90000"/>
              </a:lnSpc>
              <a:spcBef>
                <a:spcPts val="0"/>
              </a:spcBef>
              <a:buNone/>
              <a:defRPr sz="1800" b="1" cap="all" baseline="0">
                <a:solidFill>
                  <a:srgbClr val="E0004D"/>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DU PARAGRAPHE</a:t>
            </a:r>
          </a:p>
        </p:txBody>
      </p:sp>
      <p:sp>
        <p:nvSpPr>
          <p:cNvPr id="10" name="Text Placeholder 12"/>
          <p:cNvSpPr>
            <a:spLocks noGrp="1"/>
          </p:cNvSpPr>
          <p:nvPr>
            <p:ph type="body" sz="quarter" idx="15" hasCustomPrompt="1"/>
          </p:nvPr>
        </p:nvSpPr>
        <p:spPr>
          <a:xfrm>
            <a:off x="1214414" y="2214554"/>
            <a:ext cx="6938624" cy="907941"/>
          </a:xfrm>
          <a:prstGeom prst="rect">
            <a:avLst/>
          </a:prstGeom>
        </p:spPr>
        <p:txBody>
          <a:bodyPr vert="horz" anchor="t">
            <a:noAutofit/>
          </a:bodyPr>
          <a:lstStyle>
            <a:lvl1pPr marL="171450" indent="-171450">
              <a:lnSpc>
                <a:spcPct val="100000"/>
              </a:lnSpc>
              <a:spcBef>
                <a:spcPts val="0"/>
              </a:spcBef>
              <a:spcAft>
                <a:spcPts val="600"/>
              </a:spcAft>
              <a:buFontTx/>
              <a:buBlip>
                <a:blip r:embed="rId2"/>
              </a:buBlip>
              <a:defRPr sz="1400" b="0" baseline="0">
                <a:solidFill>
                  <a:schemeClr val="tx1"/>
                </a:solidFill>
                <a:latin typeface="Calibri"/>
                <a:cs typeface="Calibri"/>
              </a:defRPr>
            </a:lvl1pPr>
            <a:lvl2pPr marL="542925" indent="-184150">
              <a:lnSpc>
                <a:spcPct val="100000"/>
              </a:lnSpc>
              <a:buFont typeface="Lucida Grande"/>
              <a:buChar char="–"/>
              <a:defRPr sz="1200">
                <a:latin typeface="Calibri"/>
                <a:cs typeface="Calibri"/>
              </a:defRPr>
            </a:lvl2pPr>
            <a:lvl3pPr marL="890588" indent="-173038">
              <a:buSzPct val="90000"/>
              <a:buFont typeface="Lucida Grande"/>
              <a:buChar char="&gt;"/>
              <a:defRPr sz="1200" i="1">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Liste Niveau 1 </a:t>
            </a:r>
            <a:r>
              <a:rPr lang="en-US" dirty="0"/>
              <a:t>–</a:t>
            </a:r>
            <a:r>
              <a:rPr lang="fr-FR" dirty="0"/>
              <a:t> corps 14</a:t>
            </a:r>
          </a:p>
          <a:p>
            <a:pPr lvl="1"/>
            <a:r>
              <a:rPr lang="fr-FR" dirty="0"/>
              <a:t>Liste Niveau 2 </a:t>
            </a:r>
            <a:r>
              <a:rPr lang="en-US" dirty="0"/>
              <a:t>–</a:t>
            </a:r>
            <a:r>
              <a:rPr lang="fr-FR" dirty="0"/>
              <a:t> corps 12</a:t>
            </a:r>
          </a:p>
          <a:p>
            <a:pPr lvl="2"/>
            <a:r>
              <a:rPr lang="fr-FR" dirty="0"/>
              <a:t>Liste Niveau 3 </a:t>
            </a:r>
            <a:r>
              <a:rPr lang="en-US" dirty="0"/>
              <a:t>–</a:t>
            </a:r>
            <a:r>
              <a:rPr lang="fr-FR" dirty="0"/>
              <a:t> corps 12</a:t>
            </a:r>
          </a:p>
        </p:txBody>
      </p:sp>
      <p:cxnSp>
        <p:nvCxnSpPr>
          <p:cNvPr id="24"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17"/>
          <p:cNvCxnSpPr/>
          <p:nvPr userDrawn="1"/>
        </p:nvCxnSpPr>
        <p:spPr>
          <a:xfrm flipH="1">
            <a:off x="433511" y="552379"/>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23" name="Text Placeholder 12"/>
          <p:cNvSpPr>
            <a:spLocks noGrp="1"/>
          </p:cNvSpPr>
          <p:nvPr>
            <p:ph type="body" sz="quarter" idx="16" hasCustomPrompt="1"/>
          </p:nvPr>
        </p:nvSpPr>
        <p:spPr>
          <a:xfrm>
            <a:off x="1214414" y="3643314"/>
            <a:ext cx="6938624" cy="650205"/>
          </a:xfrm>
          <a:prstGeom prst="rect">
            <a:avLst/>
          </a:prstGeom>
        </p:spPr>
        <p:txBody>
          <a:bodyPr vert="horz" anchor="b"/>
          <a:lstStyle>
            <a:lvl1pPr marL="0" indent="0">
              <a:lnSpc>
                <a:spcPct val="90000"/>
              </a:lnSpc>
              <a:spcBef>
                <a:spcPts val="0"/>
              </a:spcBef>
              <a:buNone/>
              <a:defRPr sz="1800" b="1" cap="all" baseline="0">
                <a:solidFill>
                  <a:srgbClr val="E0004D"/>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DU PARAGRAPHE</a:t>
            </a:r>
          </a:p>
        </p:txBody>
      </p:sp>
      <p:sp>
        <p:nvSpPr>
          <p:cNvPr id="27" name="Text Placeholder 12"/>
          <p:cNvSpPr>
            <a:spLocks noGrp="1"/>
          </p:cNvSpPr>
          <p:nvPr>
            <p:ph type="body" sz="quarter" idx="17" hasCustomPrompt="1"/>
          </p:nvPr>
        </p:nvSpPr>
        <p:spPr>
          <a:xfrm>
            <a:off x="1214414" y="4429132"/>
            <a:ext cx="6938624" cy="1285884"/>
          </a:xfrm>
          <a:prstGeom prst="rect">
            <a:avLst/>
          </a:prstGeom>
        </p:spPr>
        <p:txBody>
          <a:bodyPr vert="horz" anchor="t">
            <a:noAutofit/>
          </a:bodyPr>
          <a:lstStyle>
            <a:lvl1pPr marL="171450" indent="-171450">
              <a:lnSpc>
                <a:spcPct val="100000"/>
              </a:lnSpc>
              <a:spcBef>
                <a:spcPts val="0"/>
              </a:spcBef>
              <a:spcAft>
                <a:spcPts val="600"/>
              </a:spcAft>
              <a:buFontTx/>
              <a:buBlip>
                <a:blip r:embed="rId2"/>
              </a:buBlip>
              <a:defRPr sz="1400" b="0" baseline="0">
                <a:solidFill>
                  <a:schemeClr val="tx1"/>
                </a:solidFill>
                <a:latin typeface="Calibri"/>
                <a:cs typeface="Calibri"/>
              </a:defRPr>
            </a:lvl1pPr>
            <a:lvl2pPr marL="542925" indent="-184150">
              <a:lnSpc>
                <a:spcPct val="100000"/>
              </a:lnSpc>
              <a:buFont typeface="Lucida Grande"/>
              <a:buChar char="–"/>
              <a:defRPr sz="1200">
                <a:latin typeface="Calibri"/>
                <a:cs typeface="Calibri"/>
              </a:defRPr>
            </a:lvl2pPr>
            <a:lvl3pPr marL="890588" indent="-173038">
              <a:buSzPct val="90000"/>
              <a:buFont typeface="Lucida Grande"/>
              <a:buChar char="&gt;"/>
              <a:defRPr sz="1200" i="1">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Liste Niveau 1 </a:t>
            </a:r>
            <a:r>
              <a:rPr lang="en-US" dirty="0"/>
              <a:t>–</a:t>
            </a:r>
            <a:r>
              <a:rPr lang="fr-FR" dirty="0"/>
              <a:t> corps 14</a:t>
            </a:r>
          </a:p>
          <a:p>
            <a:pPr lvl="1"/>
            <a:r>
              <a:rPr lang="fr-FR" dirty="0"/>
              <a:t>Liste Niveau 2 </a:t>
            </a:r>
            <a:r>
              <a:rPr lang="en-US" dirty="0"/>
              <a:t>–</a:t>
            </a:r>
            <a:r>
              <a:rPr lang="fr-FR" dirty="0"/>
              <a:t> corps 12</a:t>
            </a:r>
          </a:p>
          <a:p>
            <a:pPr lvl="2"/>
            <a:r>
              <a:rPr lang="fr-FR" dirty="0"/>
              <a:t>Liste Niveau 3 </a:t>
            </a:r>
            <a:r>
              <a:rPr lang="en-US" dirty="0"/>
              <a:t>–</a:t>
            </a:r>
            <a:r>
              <a:rPr lang="fr-FR" dirty="0"/>
              <a:t> corps 12</a:t>
            </a:r>
          </a:p>
        </p:txBody>
      </p:sp>
      <p:cxnSp>
        <p:nvCxnSpPr>
          <p:cNvPr id="12" name="Straight Connector 3"/>
          <p:cNvCxnSpPr/>
          <p:nvPr userDrawn="1"/>
        </p:nvCxnSpPr>
        <p:spPr>
          <a:xfrm flipH="1">
            <a:off x="983762" y="1080655"/>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2" hasCustomPrompt="1"/>
          </p:nvPr>
        </p:nvSpPr>
        <p:spPr>
          <a:xfrm>
            <a:off x="428596" y="571480"/>
            <a:ext cx="571503" cy="642942"/>
          </a:xfrm>
          <a:prstGeom prst="rect">
            <a:avLst/>
          </a:prstGeom>
        </p:spPr>
        <p:txBody>
          <a:bodyPr vert="horz" lIns="0" tIns="0" rIns="0" bIns="0" anchor="b"/>
          <a:lstStyle>
            <a:lvl1pPr marL="0" indent="0" algn="r">
              <a:lnSpc>
                <a:spcPct val="90000"/>
              </a:lnSpc>
              <a:spcBef>
                <a:spcPts val="0"/>
              </a:spcBef>
              <a:buNone/>
              <a:defRPr sz="3600" b="1" i="1" baseline="0">
                <a:solidFill>
                  <a:srgbClr val="E0004D"/>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17"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b">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cxnSp>
        <p:nvCxnSpPr>
          <p:cNvPr id="13"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7"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cxnSp>
        <p:nvCxnSpPr>
          <p:cNvPr id="8" name="Straight Connector 3"/>
          <p:cNvCxnSpPr/>
          <p:nvPr userDrawn="1"/>
        </p:nvCxnSpPr>
        <p:spPr>
          <a:xfrm flipH="1">
            <a:off x="983762" y="1080655"/>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9" name="Text Placeholder 12"/>
          <p:cNvSpPr>
            <a:spLocks noGrp="1"/>
          </p:cNvSpPr>
          <p:nvPr>
            <p:ph type="body" sz="quarter" idx="12" hasCustomPrompt="1"/>
          </p:nvPr>
        </p:nvSpPr>
        <p:spPr>
          <a:xfrm>
            <a:off x="428596" y="571480"/>
            <a:ext cx="571503" cy="642942"/>
          </a:xfrm>
          <a:prstGeom prst="rect">
            <a:avLst/>
          </a:prstGeom>
        </p:spPr>
        <p:txBody>
          <a:bodyPr vert="horz" lIns="0" tIns="0" rIns="0" bIns="0" anchor="b"/>
          <a:lstStyle>
            <a:lvl1pPr marL="0" indent="0" algn="r">
              <a:lnSpc>
                <a:spcPct val="90000"/>
              </a:lnSpc>
              <a:spcBef>
                <a:spcPts val="0"/>
              </a:spcBef>
              <a:buNone/>
              <a:defRPr sz="3600" b="1" i="1" baseline="0">
                <a:solidFill>
                  <a:srgbClr val="E0004D"/>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14"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b">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re et 2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28596" y="1643050"/>
            <a:ext cx="3929090" cy="4500594"/>
          </a:xfrm>
        </p:spPr>
        <p:txBody>
          <a:bodyPr/>
          <a:lstStyle>
            <a:lvl1pPr>
              <a:buFontTx/>
              <a:buBlip>
                <a:blip r:embed="rId2"/>
              </a:buBlip>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Espace réservé du contenu 3"/>
          <p:cNvSpPr>
            <a:spLocks noGrp="1"/>
          </p:cNvSpPr>
          <p:nvPr>
            <p:ph sz="half" idx="2"/>
          </p:nvPr>
        </p:nvSpPr>
        <p:spPr>
          <a:xfrm>
            <a:off x="4786314" y="1643050"/>
            <a:ext cx="3900486" cy="4483113"/>
          </a:xfrm>
        </p:spPr>
        <p:txBody>
          <a:bodyPr/>
          <a:lstStyle>
            <a:lvl1pPr>
              <a:buFontTx/>
              <a:buBlip>
                <a:blip r:embed="rId2"/>
              </a:buBlip>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cxnSp>
        <p:nvCxnSpPr>
          <p:cNvPr id="17"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H="1">
            <a:off x="433511" y="552379"/>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cxnSp>
        <p:nvCxnSpPr>
          <p:cNvPr id="10" name="Straight Connector 3"/>
          <p:cNvCxnSpPr/>
          <p:nvPr userDrawn="1"/>
        </p:nvCxnSpPr>
        <p:spPr>
          <a:xfrm flipH="1">
            <a:off x="983762" y="1080655"/>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2"/>
          <p:cNvSpPr>
            <a:spLocks noGrp="1"/>
          </p:cNvSpPr>
          <p:nvPr>
            <p:ph type="body" sz="quarter" idx="12" hasCustomPrompt="1"/>
          </p:nvPr>
        </p:nvSpPr>
        <p:spPr>
          <a:xfrm>
            <a:off x="428596" y="571480"/>
            <a:ext cx="571503" cy="642942"/>
          </a:xfrm>
          <a:prstGeom prst="rect">
            <a:avLst/>
          </a:prstGeom>
        </p:spPr>
        <p:txBody>
          <a:bodyPr vert="horz" lIns="0" tIns="0" rIns="0" bIns="0" anchor="b"/>
          <a:lstStyle>
            <a:lvl1pPr marL="0" indent="0" algn="r">
              <a:lnSpc>
                <a:spcPct val="90000"/>
              </a:lnSpc>
              <a:spcBef>
                <a:spcPts val="0"/>
              </a:spcBef>
              <a:buNone/>
              <a:defRPr sz="3600" b="1" i="1" baseline="0">
                <a:solidFill>
                  <a:srgbClr val="E0004D"/>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15"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b">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uverture rouge">
    <p:spTree>
      <p:nvGrpSpPr>
        <p:cNvPr id="1" name=""/>
        <p:cNvGrpSpPr/>
        <p:nvPr/>
      </p:nvGrpSpPr>
      <p:grpSpPr>
        <a:xfrm>
          <a:off x="0" y="0"/>
          <a:ext cx="0" cy="0"/>
          <a:chOff x="0" y="0"/>
          <a:chExt cx="0" cy="0"/>
        </a:xfrm>
      </p:grpSpPr>
      <p:sp>
        <p:nvSpPr>
          <p:cNvPr id="332" name="Snip Diagonal Corner Rectangle 2"/>
          <p:cNvSpPr/>
          <p:nvPr userDrawn="1"/>
        </p:nvSpPr>
        <p:spPr>
          <a:xfrm>
            <a:off x="428596" y="357166"/>
            <a:ext cx="8285163" cy="5643602"/>
          </a:xfrm>
          <a:prstGeom prst="snip2DiagRect">
            <a:avLst>
              <a:gd name="adj1" fmla="val 0"/>
              <a:gd name="adj2" fmla="val 9759"/>
            </a:avLst>
          </a:prstGeom>
          <a:solidFill>
            <a:srgbClr val="E0004D"/>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pic>
        <p:nvPicPr>
          <p:cNvPr id="8" name="Picture 309" descr="Logo.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53590" y="6118405"/>
            <a:ext cx="1931019" cy="447146"/>
          </a:xfrm>
          <a:prstGeom prst="rect">
            <a:avLst/>
          </a:prstGeom>
        </p:spPr>
      </p:pic>
      <p:grpSp>
        <p:nvGrpSpPr>
          <p:cNvPr id="2" name="Group 302"/>
          <p:cNvGrpSpPr/>
          <p:nvPr userDrawn="1"/>
        </p:nvGrpSpPr>
        <p:grpSpPr>
          <a:xfrm>
            <a:off x="0" y="-2"/>
            <a:ext cx="9144000" cy="6858003"/>
            <a:chOff x="0" y="-2"/>
            <a:chExt cx="9144000" cy="6858003"/>
          </a:xfrm>
        </p:grpSpPr>
        <p:sp>
          <p:nvSpPr>
            <p:cNvPr id="12" name="Rectangle 11"/>
            <p:cNvSpPr/>
            <p:nvPr/>
          </p:nvSpPr>
          <p:spPr>
            <a:xfrm>
              <a:off x="0" y="0"/>
              <a:ext cx="9144000" cy="36512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 name="Rectangle 12"/>
            <p:cNvSpPr/>
            <p:nvPr/>
          </p:nvSpPr>
          <p:spPr>
            <a:xfrm>
              <a:off x="0" y="5987363"/>
              <a:ext cx="9144000" cy="87063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 name="Rectangle 13"/>
            <p:cNvSpPr/>
            <p:nvPr/>
          </p:nvSpPr>
          <p:spPr>
            <a:xfrm rot="5400000">
              <a:off x="-3213090" y="3218824"/>
              <a:ext cx="6858003" cy="42035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 name="Rectangle 14"/>
            <p:cNvSpPr/>
            <p:nvPr/>
          </p:nvSpPr>
          <p:spPr>
            <a:xfrm rot="5400000">
              <a:off x="5499891" y="3213894"/>
              <a:ext cx="6858003" cy="43021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 name="Right Triangle 307"/>
            <p:cNvSpPr/>
            <p:nvPr/>
          </p:nvSpPr>
          <p:spPr>
            <a:xfrm>
              <a:off x="335172" y="5349117"/>
              <a:ext cx="718886" cy="718886"/>
            </a:xfrm>
            <a:prstGeom prst="r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 name="Right Triangle 308"/>
            <p:cNvSpPr/>
            <p:nvPr/>
          </p:nvSpPr>
          <p:spPr>
            <a:xfrm rot="10800000">
              <a:off x="8075802" y="270912"/>
              <a:ext cx="718886" cy="718886"/>
            </a:xfrm>
            <a:prstGeom prst="r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3" name="Group 3"/>
          <p:cNvGrpSpPr/>
          <p:nvPr userDrawn="1"/>
        </p:nvGrpSpPr>
        <p:grpSpPr>
          <a:xfrm>
            <a:off x="188301" y="88767"/>
            <a:ext cx="8798156" cy="6698673"/>
            <a:chOff x="188301" y="88767"/>
            <a:chExt cx="8798156" cy="6698673"/>
          </a:xfrm>
          <a:noFill/>
        </p:grpSpPr>
        <p:grpSp>
          <p:nvGrpSpPr>
            <p:cNvPr id="4" name="Group 4"/>
            <p:cNvGrpSpPr/>
            <p:nvPr/>
          </p:nvGrpSpPr>
          <p:grpSpPr>
            <a:xfrm>
              <a:off x="188301" y="88767"/>
              <a:ext cx="8798156" cy="1783691"/>
              <a:chOff x="188301" y="108927"/>
              <a:chExt cx="8798156" cy="1783691"/>
            </a:xfrm>
            <a:grpFill/>
          </p:grpSpPr>
          <p:sp>
            <p:nvSpPr>
              <p:cNvPr id="248" name="Hexagon 224"/>
              <p:cNvSpPr/>
              <p:nvPr/>
            </p:nvSpPr>
            <p:spPr>
              <a:xfrm rot="16200000">
                <a:off x="15025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9" name="Hexagon 225"/>
              <p:cNvSpPr/>
              <p:nvPr/>
            </p:nvSpPr>
            <p:spPr>
              <a:xfrm rot="16200000">
                <a:off x="62583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0" name="Hexagon 226"/>
              <p:cNvSpPr/>
              <p:nvPr/>
            </p:nvSpPr>
            <p:spPr>
              <a:xfrm rot="16200000">
                <a:off x="110140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1" name="Hexagon 227"/>
              <p:cNvSpPr/>
              <p:nvPr/>
            </p:nvSpPr>
            <p:spPr>
              <a:xfrm rot="16200000">
                <a:off x="157698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2" name="Hexagon 228"/>
              <p:cNvSpPr/>
              <p:nvPr/>
            </p:nvSpPr>
            <p:spPr>
              <a:xfrm rot="16200000">
                <a:off x="205255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3" name="Hexagon 229"/>
              <p:cNvSpPr/>
              <p:nvPr/>
            </p:nvSpPr>
            <p:spPr>
              <a:xfrm rot="16200000">
                <a:off x="252813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4" name="Hexagon 230"/>
              <p:cNvSpPr/>
              <p:nvPr/>
            </p:nvSpPr>
            <p:spPr>
              <a:xfrm rot="16200000">
                <a:off x="38804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5" name="Hexagon 231"/>
              <p:cNvSpPr/>
              <p:nvPr/>
            </p:nvSpPr>
            <p:spPr>
              <a:xfrm rot="16200000">
                <a:off x="86361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6" name="Hexagon 232"/>
              <p:cNvSpPr/>
              <p:nvPr/>
            </p:nvSpPr>
            <p:spPr>
              <a:xfrm rot="16200000">
                <a:off x="133919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7" name="Hexagon 233"/>
              <p:cNvSpPr/>
              <p:nvPr/>
            </p:nvSpPr>
            <p:spPr>
              <a:xfrm rot="16200000">
                <a:off x="181477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8" name="Hexagon 234"/>
              <p:cNvSpPr/>
              <p:nvPr/>
            </p:nvSpPr>
            <p:spPr>
              <a:xfrm rot="16200000">
                <a:off x="229034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59" name="Hexagon 235"/>
              <p:cNvSpPr/>
              <p:nvPr/>
            </p:nvSpPr>
            <p:spPr>
              <a:xfrm rot="16200000">
                <a:off x="276592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0" name="Hexagon 236"/>
              <p:cNvSpPr/>
              <p:nvPr/>
            </p:nvSpPr>
            <p:spPr>
              <a:xfrm rot="16200000">
                <a:off x="15025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1" name="Hexagon 237"/>
              <p:cNvSpPr/>
              <p:nvPr/>
            </p:nvSpPr>
            <p:spPr>
              <a:xfrm rot="16200000">
                <a:off x="62583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2" name="Hexagon 238"/>
              <p:cNvSpPr/>
              <p:nvPr/>
            </p:nvSpPr>
            <p:spPr>
              <a:xfrm rot="16200000">
                <a:off x="110140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3" name="Hexagon 239"/>
              <p:cNvSpPr/>
              <p:nvPr/>
            </p:nvSpPr>
            <p:spPr>
              <a:xfrm rot="16200000">
                <a:off x="157698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4" name="Hexagon 240"/>
              <p:cNvSpPr/>
              <p:nvPr/>
            </p:nvSpPr>
            <p:spPr>
              <a:xfrm rot="16200000">
                <a:off x="205255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5" name="Hexagon 241"/>
              <p:cNvSpPr/>
              <p:nvPr/>
            </p:nvSpPr>
            <p:spPr>
              <a:xfrm rot="16200000">
                <a:off x="252813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6" name="Hexagon 242"/>
              <p:cNvSpPr/>
              <p:nvPr/>
            </p:nvSpPr>
            <p:spPr>
              <a:xfrm rot="16200000">
                <a:off x="38804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7" name="Hexagon 243"/>
              <p:cNvSpPr/>
              <p:nvPr/>
            </p:nvSpPr>
            <p:spPr>
              <a:xfrm rot="16200000">
                <a:off x="86361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8" name="Hexagon 244"/>
              <p:cNvSpPr/>
              <p:nvPr/>
            </p:nvSpPr>
            <p:spPr>
              <a:xfrm rot="16200000">
                <a:off x="133919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9" name="Hexagon 245"/>
              <p:cNvSpPr/>
              <p:nvPr/>
            </p:nvSpPr>
            <p:spPr>
              <a:xfrm rot="16200000">
                <a:off x="181477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0" name="Hexagon 246"/>
              <p:cNvSpPr/>
              <p:nvPr/>
            </p:nvSpPr>
            <p:spPr>
              <a:xfrm rot="16200000">
                <a:off x="229034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1" name="Hexagon 247"/>
              <p:cNvSpPr/>
              <p:nvPr/>
            </p:nvSpPr>
            <p:spPr>
              <a:xfrm rot="16200000">
                <a:off x="276592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2" name="Hexagon 248"/>
              <p:cNvSpPr/>
              <p:nvPr/>
            </p:nvSpPr>
            <p:spPr>
              <a:xfrm rot="16200000">
                <a:off x="300371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3" name="Hexagon 249"/>
              <p:cNvSpPr/>
              <p:nvPr/>
            </p:nvSpPr>
            <p:spPr>
              <a:xfrm rot="16200000">
                <a:off x="347928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4" name="Hexagon 250"/>
              <p:cNvSpPr/>
              <p:nvPr/>
            </p:nvSpPr>
            <p:spPr>
              <a:xfrm rot="16200000">
                <a:off x="395486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5" name="Hexagon 251"/>
              <p:cNvSpPr/>
              <p:nvPr/>
            </p:nvSpPr>
            <p:spPr>
              <a:xfrm rot="16200000">
                <a:off x="443043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6" name="Hexagon 252"/>
              <p:cNvSpPr/>
              <p:nvPr/>
            </p:nvSpPr>
            <p:spPr>
              <a:xfrm rot="16200000">
                <a:off x="490601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7" name="Hexagon 253"/>
              <p:cNvSpPr/>
              <p:nvPr/>
            </p:nvSpPr>
            <p:spPr>
              <a:xfrm rot="16200000">
                <a:off x="538159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8" name="Hexagon 254"/>
              <p:cNvSpPr/>
              <p:nvPr/>
            </p:nvSpPr>
            <p:spPr>
              <a:xfrm rot="16200000">
                <a:off x="324149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79" name="Hexagon 255"/>
              <p:cNvSpPr/>
              <p:nvPr/>
            </p:nvSpPr>
            <p:spPr>
              <a:xfrm rot="16200000">
                <a:off x="371707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0" name="Hexagon 256"/>
              <p:cNvSpPr/>
              <p:nvPr/>
            </p:nvSpPr>
            <p:spPr>
              <a:xfrm rot="16200000">
                <a:off x="419265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1" name="Hexagon 257"/>
              <p:cNvSpPr/>
              <p:nvPr/>
            </p:nvSpPr>
            <p:spPr>
              <a:xfrm rot="16200000">
                <a:off x="466822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2" name="Hexagon 258"/>
              <p:cNvSpPr/>
              <p:nvPr/>
            </p:nvSpPr>
            <p:spPr>
              <a:xfrm rot="16200000">
                <a:off x="514380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3" name="Hexagon 259"/>
              <p:cNvSpPr/>
              <p:nvPr/>
            </p:nvSpPr>
            <p:spPr>
              <a:xfrm rot="16200000">
                <a:off x="561937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4" name="Hexagon 260"/>
              <p:cNvSpPr/>
              <p:nvPr/>
            </p:nvSpPr>
            <p:spPr>
              <a:xfrm rot="16200000">
                <a:off x="300371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5" name="Hexagon 261"/>
              <p:cNvSpPr/>
              <p:nvPr/>
            </p:nvSpPr>
            <p:spPr>
              <a:xfrm rot="16200000">
                <a:off x="347928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6" name="Hexagon 262"/>
              <p:cNvSpPr/>
              <p:nvPr/>
            </p:nvSpPr>
            <p:spPr>
              <a:xfrm rot="16200000">
                <a:off x="395486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7" name="Hexagon 263"/>
              <p:cNvSpPr/>
              <p:nvPr/>
            </p:nvSpPr>
            <p:spPr>
              <a:xfrm rot="16200000">
                <a:off x="443043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8" name="Hexagon 264"/>
              <p:cNvSpPr/>
              <p:nvPr/>
            </p:nvSpPr>
            <p:spPr>
              <a:xfrm rot="16200000">
                <a:off x="490601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89" name="Hexagon 265"/>
              <p:cNvSpPr/>
              <p:nvPr/>
            </p:nvSpPr>
            <p:spPr>
              <a:xfrm rot="16200000">
                <a:off x="538159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0" name="Hexagon 266"/>
              <p:cNvSpPr/>
              <p:nvPr/>
            </p:nvSpPr>
            <p:spPr>
              <a:xfrm rot="16200000">
                <a:off x="324149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1" name="Hexagon 267"/>
              <p:cNvSpPr/>
              <p:nvPr/>
            </p:nvSpPr>
            <p:spPr>
              <a:xfrm rot="16200000">
                <a:off x="371707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2" name="Hexagon 268"/>
              <p:cNvSpPr/>
              <p:nvPr/>
            </p:nvSpPr>
            <p:spPr>
              <a:xfrm rot="16200000">
                <a:off x="419265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3" name="Hexagon 269"/>
              <p:cNvSpPr/>
              <p:nvPr/>
            </p:nvSpPr>
            <p:spPr>
              <a:xfrm rot="16200000">
                <a:off x="466822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4" name="Hexagon 270"/>
              <p:cNvSpPr/>
              <p:nvPr/>
            </p:nvSpPr>
            <p:spPr>
              <a:xfrm rot="16200000">
                <a:off x="514380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5" name="Hexagon 271"/>
              <p:cNvSpPr/>
              <p:nvPr/>
            </p:nvSpPr>
            <p:spPr>
              <a:xfrm rot="16200000">
                <a:off x="561937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6" name="Hexagon 272"/>
              <p:cNvSpPr/>
              <p:nvPr/>
            </p:nvSpPr>
            <p:spPr>
              <a:xfrm rot="16200000">
                <a:off x="585716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7" name="Hexagon 273"/>
              <p:cNvSpPr/>
              <p:nvPr/>
            </p:nvSpPr>
            <p:spPr>
              <a:xfrm rot="16200000">
                <a:off x="633274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8" name="Hexagon 274"/>
              <p:cNvSpPr/>
              <p:nvPr/>
            </p:nvSpPr>
            <p:spPr>
              <a:xfrm rot="16200000">
                <a:off x="680831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99" name="Hexagon 275"/>
              <p:cNvSpPr/>
              <p:nvPr/>
            </p:nvSpPr>
            <p:spPr>
              <a:xfrm rot="16200000">
                <a:off x="728389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0" name="Hexagon 276"/>
              <p:cNvSpPr/>
              <p:nvPr/>
            </p:nvSpPr>
            <p:spPr>
              <a:xfrm rot="16200000">
                <a:off x="775947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1" name="Hexagon 277"/>
              <p:cNvSpPr/>
              <p:nvPr/>
            </p:nvSpPr>
            <p:spPr>
              <a:xfrm rot="16200000">
                <a:off x="823504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2" name="Hexagon 278"/>
              <p:cNvSpPr/>
              <p:nvPr/>
            </p:nvSpPr>
            <p:spPr>
              <a:xfrm rot="16200000">
                <a:off x="609495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3" name="Hexagon 279"/>
              <p:cNvSpPr/>
              <p:nvPr/>
            </p:nvSpPr>
            <p:spPr>
              <a:xfrm rot="16200000">
                <a:off x="657053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4" name="Hexagon 280"/>
              <p:cNvSpPr/>
              <p:nvPr/>
            </p:nvSpPr>
            <p:spPr>
              <a:xfrm rot="16200000">
                <a:off x="704610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5" name="Hexagon 281"/>
              <p:cNvSpPr/>
              <p:nvPr/>
            </p:nvSpPr>
            <p:spPr>
              <a:xfrm rot="16200000">
                <a:off x="752168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6" name="Hexagon 282"/>
              <p:cNvSpPr/>
              <p:nvPr/>
            </p:nvSpPr>
            <p:spPr>
              <a:xfrm rot="16200000">
                <a:off x="799725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7" name="Hexagon 283"/>
              <p:cNvSpPr/>
              <p:nvPr/>
            </p:nvSpPr>
            <p:spPr>
              <a:xfrm rot="16200000">
                <a:off x="847283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8" name="Hexagon 284"/>
              <p:cNvSpPr/>
              <p:nvPr/>
            </p:nvSpPr>
            <p:spPr>
              <a:xfrm rot="16200000">
                <a:off x="585716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09" name="Hexagon 285"/>
              <p:cNvSpPr/>
              <p:nvPr/>
            </p:nvSpPr>
            <p:spPr>
              <a:xfrm rot="16200000">
                <a:off x="633274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0" name="Hexagon 286"/>
              <p:cNvSpPr/>
              <p:nvPr/>
            </p:nvSpPr>
            <p:spPr>
              <a:xfrm rot="16200000">
                <a:off x="680831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1" name="Hexagon 287"/>
              <p:cNvSpPr/>
              <p:nvPr/>
            </p:nvSpPr>
            <p:spPr>
              <a:xfrm rot="16200000">
                <a:off x="728389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2" name="Hexagon 288"/>
              <p:cNvSpPr/>
              <p:nvPr/>
            </p:nvSpPr>
            <p:spPr>
              <a:xfrm rot="16200000">
                <a:off x="775947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3" name="Hexagon 289"/>
              <p:cNvSpPr/>
              <p:nvPr/>
            </p:nvSpPr>
            <p:spPr>
              <a:xfrm rot="16200000">
                <a:off x="823504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4" name="Hexagon 290"/>
              <p:cNvSpPr/>
              <p:nvPr/>
            </p:nvSpPr>
            <p:spPr>
              <a:xfrm rot="16200000">
                <a:off x="609495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5" name="Hexagon 291"/>
              <p:cNvSpPr/>
              <p:nvPr/>
            </p:nvSpPr>
            <p:spPr>
              <a:xfrm rot="16200000">
                <a:off x="657053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6" name="Hexagon 292"/>
              <p:cNvSpPr/>
              <p:nvPr/>
            </p:nvSpPr>
            <p:spPr>
              <a:xfrm rot="16200000">
                <a:off x="704610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7" name="Hexagon 293"/>
              <p:cNvSpPr/>
              <p:nvPr/>
            </p:nvSpPr>
            <p:spPr>
              <a:xfrm rot="16200000">
                <a:off x="752168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8" name="Hexagon 294"/>
              <p:cNvSpPr/>
              <p:nvPr/>
            </p:nvSpPr>
            <p:spPr>
              <a:xfrm rot="16200000">
                <a:off x="799725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19" name="Hexagon 295"/>
              <p:cNvSpPr/>
              <p:nvPr/>
            </p:nvSpPr>
            <p:spPr>
              <a:xfrm rot="16200000">
                <a:off x="847283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5" name="Group 5"/>
            <p:cNvGrpSpPr/>
            <p:nvPr/>
          </p:nvGrpSpPr>
          <p:grpSpPr>
            <a:xfrm>
              <a:off x="188301" y="1731764"/>
              <a:ext cx="8798156" cy="1783691"/>
              <a:chOff x="188301" y="108927"/>
              <a:chExt cx="8798156" cy="1783691"/>
            </a:xfrm>
            <a:grpFill/>
          </p:grpSpPr>
          <p:sp>
            <p:nvSpPr>
              <p:cNvPr id="176" name="Hexagon 152"/>
              <p:cNvSpPr/>
              <p:nvPr/>
            </p:nvSpPr>
            <p:spPr>
              <a:xfrm rot="16200000">
                <a:off x="15025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7" name="Hexagon 153"/>
              <p:cNvSpPr/>
              <p:nvPr/>
            </p:nvSpPr>
            <p:spPr>
              <a:xfrm rot="16200000">
                <a:off x="62583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8" name="Hexagon 154"/>
              <p:cNvSpPr/>
              <p:nvPr/>
            </p:nvSpPr>
            <p:spPr>
              <a:xfrm rot="16200000">
                <a:off x="110140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9" name="Hexagon 155"/>
              <p:cNvSpPr/>
              <p:nvPr/>
            </p:nvSpPr>
            <p:spPr>
              <a:xfrm rot="16200000">
                <a:off x="157698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0" name="Hexagon 156"/>
              <p:cNvSpPr/>
              <p:nvPr/>
            </p:nvSpPr>
            <p:spPr>
              <a:xfrm rot="16200000">
                <a:off x="205255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1" name="Hexagon 157"/>
              <p:cNvSpPr/>
              <p:nvPr/>
            </p:nvSpPr>
            <p:spPr>
              <a:xfrm rot="16200000">
                <a:off x="252813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2" name="Hexagon 158"/>
              <p:cNvSpPr/>
              <p:nvPr/>
            </p:nvSpPr>
            <p:spPr>
              <a:xfrm rot="16200000">
                <a:off x="38804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3" name="Hexagon 159"/>
              <p:cNvSpPr/>
              <p:nvPr/>
            </p:nvSpPr>
            <p:spPr>
              <a:xfrm rot="16200000">
                <a:off x="86361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4" name="Hexagon 160"/>
              <p:cNvSpPr/>
              <p:nvPr/>
            </p:nvSpPr>
            <p:spPr>
              <a:xfrm rot="16200000">
                <a:off x="133919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5" name="Hexagon 161"/>
              <p:cNvSpPr/>
              <p:nvPr/>
            </p:nvSpPr>
            <p:spPr>
              <a:xfrm rot="16200000">
                <a:off x="181477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6" name="Hexagon 162"/>
              <p:cNvSpPr/>
              <p:nvPr/>
            </p:nvSpPr>
            <p:spPr>
              <a:xfrm rot="16200000">
                <a:off x="229034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7" name="Hexagon 163"/>
              <p:cNvSpPr/>
              <p:nvPr/>
            </p:nvSpPr>
            <p:spPr>
              <a:xfrm rot="16200000">
                <a:off x="276592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8" name="Hexagon 164"/>
              <p:cNvSpPr/>
              <p:nvPr/>
            </p:nvSpPr>
            <p:spPr>
              <a:xfrm rot="16200000">
                <a:off x="15025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89" name="Hexagon 165"/>
              <p:cNvSpPr/>
              <p:nvPr/>
            </p:nvSpPr>
            <p:spPr>
              <a:xfrm rot="16200000">
                <a:off x="62583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0" name="Hexagon 166"/>
              <p:cNvSpPr/>
              <p:nvPr/>
            </p:nvSpPr>
            <p:spPr>
              <a:xfrm rot="16200000">
                <a:off x="110140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1" name="Hexagon 167"/>
              <p:cNvSpPr/>
              <p:nvPr/>
            </p:nvSpPr>
            <p:spPr>
              <a:xfrm rot="16200000">
                <a:off x="157698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2" name="Hexagon 168"/>
              <p:cNvSpPr/>
              <p:nvPr/>
            </p:nvSpPr>
            <p:spPr>
              <a:xfrm rot="16200000">
                <a:off x="205255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3" name="Hexagon 169"/>
              <p:cNvSpPr/>
              <p:nvPr/>
            </p:nvSpPr>
            <p:spPr>
              <a:xfrm rot="16200000">
                <a:off x="252813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4" name="Hexagon 170"/>
              <p:cNvSpPr/>
              <p:nvPr/>
            </p:nvSpPr>
            <p:spPr>
              <a:xfrm rot="16200000">
                <a:off x="38804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5" name="Hexagon 171"/>
              <p:cNvSpPr/>
              <p:nvPr/>
            </p:nvSpPr>
            <p:spPr>
              <a:xfrm rot="16200000">
                <a:off x="86361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6" name="Hexagon 172"/>
              <p:cNvSpPr/>
              <p:nvPr/>
            </p:nvSpPr>
            <p:spPr>
              <a:xfrm rot="16200000">
                <a:off x="133919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7" name="Hexagon 173"/>
              <p:cNvSpPr/>
              <p:nvPr/>
            </p:nvSpPr>
            <p:spPr>
              <a:xfrm rot="16200000">
                <a:off x="181477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8" name="Hexagon 174"/>
              <p:cNvSpPr/>
              <p:nvPr/>
            </p:nvSpPr>
            <p:spPr>
              <a:xfrm rot="16200000">
                <a:off x="229034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9" name="Hexagon 175"/>
              <p:cNvSpPr/>
              <p:nvPr/>
            </p:nvSpPr>
            <p:spPr>
              <a:xfrm rot="16200000">
                <a:off x="276592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0" name="Hexagon 176"/>
              <p:cNvSpPr/>
              <p:nvPr/>
            </p:nvSpPr>
            <p:spPr>
              <a:xfrm rot="16200000">
                <a:off x="300371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1" name="Hexagon 177"/>
              <p:cNvSpPr/>
              <p:nvPr/>
            </p:nvSpPr>
            <p:spPr>
              <a:xfrm rot="16200000">
                <a:off x="347928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2" name="Hexagon 178"/>
              <p:cNvSpPr/>
              <p:nvPr/>
            </p:nvSpPr>
            <p:spPr>
              <a:xfrm rot="16200000">
                <a:off x="395486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3" name="Hexagon 179"/>
              <p:cNvSpPr/>
              <p:nvPr/>
            </p:nvSpPr>
            <p:spPr>
              <a:xfrm rot="16200000">
                <a:off x="443043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4" name="Hexagon 180"/>
              <p:cNvSpPr/>
              <p:nvPr/>
            </p:nvSpPr>
            <p:spPr>
              <a:xfrm rot="16200000">
                <a:off x="490601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5" name="Hexagon 181"/>
              <p:cNvSpPr/>
              <p:nvPr/>
            </p:nvSpPr>
            <p:spPr>
              <a:xfrm rot="16200000">
                <a:off x="538159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6" name="Hexagon 182"/>
              <p:cNvSpPr/>
              <p:nvPr/>
            </p:nvSpPr>
            <p:spPr>
              <a:xfrm rot="16200000">
                <a:off x="324149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7" name="Hexagon 183"/>
              <p:cNvSpPr/>
              <p:nvPr/>
            </p:nvSpPr>
            <p:spPr>
              <a:xfrm rot="16200000">
                <a:off x="371707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8" name="Hexagon 184"/>
              <p:cNvSpPr/>
              <p:nvPr/>
            </p:nvSpPr>
            <p:spPr>
              <a:xfrm rot="16200000">
                <a:off x="419265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9" name="Hexagon 185"/>
              <p:cNvSpPr/>
              <p:nvPr/>
            </p:nvSpPr>
            <p:spPr>
              <a:xfrm rot="16200000">
                <a:off x="466822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0" name="Hexagon 186"/>
              <p:cNvSpPr/>
              <p:nvPr/>
            </p:nvSpPr>
            <p:spPr>
              <a:xfrm rot="16200000">
                <a:off x="514380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1" name="Hexagon 187"/>
              <p:cNvSpPr/>
              <p:nvPr/>
            </p:nvSpPr>
            <p:spPr>
              <a:xfrm rot="16200000">
                <a:off x="561937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2" name="Hexagon 188"/>
              <p:cNvSpPr/>
              <p:nvPr/>
            </p:nvSpPr>
            <p:spPr>
              <a:xfrm rot="16200000">
                <a:off x="300371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3" name="Hexagon 189"/>
              <p:cNvSpPr/>
              <p:nvPr/>
            </p:nvSpPr>
            <p:spPr>
              <a:xfrm rot="16200000">
                <a:off x="347928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4" name="Hexagon 190"/>
              <p:cNvSpPr/>
              <p:nvPr/>
            </p:nvSpPr>
            <p:spPr>
              <a:xfrm rot="16200000">
                <a:off x="395486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5" name="Hexagon 191"/>
              <p:cNvSpPr/>
              <p:nvPr/>
            </p:nvSpPr>
            <p:spPr>
              <a:xfrm rot="16200000">
                <a:off x="443043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6" name="Hexagon 192"/>
              <p:cNvSpPr/>
              <p:nvPr/>
            </p:nvSpPr>
            <p:spPr>
              <a:xfrm rot="16200000">
                <a:off x="490601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7" name="Hexagon 193"/>
              <p:cNvSpPr/>
              <p:nvPr/>
            </p:nvSpPr>
            <p:spPr>
              <a:xfrm rot="16200000">
                <a:off x="538159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8" name="Hexagon 194"/>
              <p:cNvSpPr/>
              <p:nvPr/>
            </p:nvSpPr>
            <p:spPr>
              <a:xfrm rot="16200000">
                <a:off x="324149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19" name="Hexagon 195"/>
              <p:cNvSpPr/>
              <p:nvPr/>
            </p:nvSpPr>
            <p:spPr>
              <a:xfrm rot="16200000">
                <a:off x="371707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0" name="Hexagon 196"/>
              <p:cNvSpPr/>
              <p:nvPr/>
            </p:nvSpPr>
            <p:spPr>
              <a:xfrm rot="16200000">
                <a:off x="419265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1" name="Hexagon 197"/>
              <p:cNvSpPr/>
              <p:nvPr/>
            </p:nvSpPr>
            <p:spPr>
              <a:xfrm rot="16200000">
                <a:off x="466822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2" name="Hexagon 198"/>
              <p:cNvSpPr/>
              <p:nvPr/>
            </p:nvSpPr>
            <p:spPr>
              <a:xfrm rot="16200000">
                <a:off x="514380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3" name="Hexagon 199"/>
              <p:cNvSpPr/>
              <p:nvPr/>
            </p:nvSpPr>
            <p:spPr>
              <a:xfrm rot="16200000">
                <a:off x="561937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4" name="Hexagon 200"/>
              <p:cNvSpPr/>
              <p:nvPr/>
            </p:nvSpPr>
            <p:spPr>
              <a:xfrm rot="16200000">
                <a:off x="585716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5" name="Hexagon 201"/>
              <p:cNvSpPr/>
              <p:nvPr/>
            </p:nvSpPr>
            <p:spPr>
              <a:xfrm rot="16200000">
                <a:off x="633274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6" name="Hexagon 202"/>
              <p:cNvSpPr/>
              <p:nvPr/>
            </p:nvSpPr>
            <p:spPr>
              <a:xfrm rot="16200000">
                <a:off x="680831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7" name="Hexagon 203"/>
              <p:cNvSpPr/>
              <p:nvPr/>
            </p:nvSpPr>
            <p:spPr>
              <a:xfrm rot="16200000">
                <a:off x="728389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8" name="Hexagon 204"/>
              <p:cNvSpPr/>
              <p:nvPr/>
            </p:nvSpPr>
            <p:spPr>
              <a:xfrm rot="16200000">
                <a:off x="775947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29" name="Hexagon 205"/>
              <p:cNvSpPr/>
              <p:nvPr/>
            </p:nvSpPr>
            <p:spPr>
              <a:xfrm rot="16200000">
                <a:off x="823504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0" name="Hexagon 206"/>
              <p:cNvSpPr/>
              <p:nvPr/>
            </p:nvSpPr>
            <p:spPr>
              <a:xfrm rot="16200000">
                <a:off x="609495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1" name="Hexagon 207"/>
              <p:cNvSpPr/>
              <p:nvPr/>
            </p:nvSpPr>
            <p:spPr>
              <a:xfrm rot="16200000">
                <a:off x="657053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2" name="Hexagon 208"/>
              <p:cNvSpPr/>
              <p:nvPr/>
            </p:nvSpPr>
            <p:spPr>
              <a:xfrm rot="16200000">
                <a:off x="704610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3" name="Hexagon 209"/>
              <p:cNvSpPr/>
              <p:nvPr/>
            </p:nvSpPr>
            <p:spPr>
              <a:xfrm rot="16200000">
                <a:off x="752168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4" name="Hexagon 210"/>
              <p:cNvSpPr/>
              <p:nvPr/>
            </p:nvSpPr>
            <p:spPr>
              <a:xfrm rot="16200000">
                <a:off x="799725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5" name="Hexagon 211"/>
              <p:cNvSpPr/>
              <p:nvPr/>
            </p:nvSpPr>
            <p:spPr>
              <a:xfrm rot="16200000">
                <a:off x="847283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6" name="Hexagon 212"/>
              <p:cNvSpPr/>
              <p:nvPr/>
            </p:nvSpPr>
            <p:spPr>
              <a:xfrm rot="16200000">
                <a:off x="585716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7" name="Hexagon 213"/>
              <p:cNvSpPr/>
              <p:nvPr/>
            </p:nvSpPr>
            <p:spPr>
              <a:xfrm rot="16200000">
                <a:off x="633274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8" name="Hexagon 214"/>
              <p:cNvSpPr/>
              <p:nvPr/>
            </p:nvSpPr>
            <p:spPr>
              <a:xfrm rot="16200000">
                <a:off x="680831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9" name="Hexagon 215"/>
              <p:cNvSpPr/>
              <p:nvPr/>
            </p:nvSpPr>
            <p:spPr>
              <a:xfrm rot="16200000">
                <a:off x="728389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0" name="Hexagon 216"/>
              <p:cNvSpPr/>
              <p:nvPr/>
            </p:nvSpPr>
            <p:spPr>
              <a:xfrm rot="16200000">
                <a:off x="775947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1" name="Hexagon 217"/>
              <p:cNvSpPr/>
              <p:nvPr/>
            </p:nvSpPr>
            <p:spPr>
              <a:xfrm rot="16200000">
                <a:off x="823504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2" name="Hexagon 218"/>
              <p:cNvSpPr/>
              <p:nvPr/>
            </p:nvSpPr>
            <p:spPr>
              <a:xfrm rot="16200000">
                <a:off x="609495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3" name="Hexagon 219"/>
              <p:cNvSpPr/>
              <p:nvPr/>
            </p:nvSpPr>
            <p:spPr>
              <a:xfrm rot="16200000">
                <a:off x="657053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4" name="Hexagon 220"/>
              <p:cNvSpPr/>
              <p:nvPr/>
            </p:nvSpPr>
            <p:spPr>
              <a:xfrm rot="16200000">
                <a:off x="704610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5" name="Hexagon 221"/>
              <p:cNvSpPr/>
              <p:nvPr/>
            </p:nvSpPr>
            <p:spPr>
              <a:xfrm rot="16200000">
                <a:off x="752168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6" name="Hexagon 222"/>
              <p:cNvSpPr/>
              <p:nvPr/>
            </p:nvSpPr>
            <p:spPr>
              <a:xfrm rot="16200000">
                <a:off x="799725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47" name="Hexagon 223"/>
              <p:cNvSpPr/>
              <p:nvPr/>
            </p:nvSpPr>
            <p:spPr>
              <a:xfrm rot="16200000">
                <a:off x="847283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6" name="Group 6"/>
            <p:cNvGrpSpPr/>
            <p:nvPr/>
          </p:nvGrpSpPr>
          <p:grpSpPr>
            <a:xfrm>
              <a:off x="188301" y="3366149"/>
              <a:ext cx="8798156" cy="1783691"/>
              <a:chOff x="188301" y="108927"/>
              <a:chExt cx="8798156" cy="1783691"/>
            </a:xfrm>
            <a:grpFill/>
          </p:grpSpPr>
          <p:sp>
            <p:nvSpPr>
              <p:cNvPr id="104" name="Hexagon 80"/>
              <p:cNvSpPr/>
              <p:nvPr/>
            </p:nvSpPr>
            <p:spPr>
              <a:xfrm rot="16200000">
                <a:off x="15025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5" name="Hexagon 81"/>
              <p:cNvSpPr/>
              <p:nvPr/>
            </p:nvSpPr>
            <p:spPr>
              <a:xfrm rot="16200000">
                <a:off x="62583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6" name="Hexagon 82"/>
              <p:cNvSpPr/>
              <p:nvPr/>
            </p:nvSpPr>
            <p:spPr>
              <a:xfrm rot="16200000">
                <a:off x="110140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7" name="Hexagon 83"/>
              <p:cNvSpPr/>
              <p:nvPr/>
            </p:nvSpPr>
            <p:spPr>
              <a:xfrm rot="16200000">
                <a:off x="157698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8" name="Hexagon 84"/>
              <p:cNvSpPr/>
              <p:nvPr/>
            </p:nvSpPr>
            <p:spPr>
              <a:xfrm rot="16200000">
                <a:off x="205255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9" name="Hexagon 85"/>
              <p:cNvSpPr/>
              <p:nvPr/>
            </p:nvSpPr>
            <p:spPr>
              <a:xfrm rot="16200000">
                <a:off x="252813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0" name="Hexagon 86"/>
              <p:cNvSpPr/>
              <p:nvPr/>
            </p:nvSpPr>
            <p:spPr>
              <a:xfrm rot="16200000">
                <a:off x="38804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1" name="Hexagon 87"/>
              <p:cNvSpPr/>
              <p:nvPr/>
            </p:nvSpPr>
            <p:spPr>
              <a:xfrm rot="16200000">
                <a:off x="86361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2" name="Hexagon 88"/>
              <p:cNvSpPr/>
              <p:nvPr/>
            </p:nvSpPr>
            <p:spPr>
              <a:xfrm rot="16200000">
                <a:off x="133919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3" name="Hexagon 89"/>
              <p:cNvSpPr/>
              <p:nvPr/>
            </p:nvSpPr>
            <p:spPr>
              <a:xfrm rot="16200000">
                <a:off x="181477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4" name="Hexagon 90"/>
              <p:cNvSpPr/>
              <p:nvPr/>
            </p:nvSpPr>
            <p:spPr>
              <a:xfrm rot="16200000">
                <a:off x="229034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5" name="Hexagon 91"/>
              <p:cNvSpPr/>
              <p:nvPr/>
            </p:nvSpPr>
            <p:spPr>
              <a:xfrm rot="16200000">
                <a:off x="276592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6" name="Hexagon 92"/>
              <p:cNvSpPr/>
              <p:nvPr/>
            </p:nvSpPr>
            <p:spPr>
              <a:xfrm rot="16200000">
                <a:off x="15025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7" name="Hexagon 93"/>
              <p:cNvSpPr/>
              <p:nvPr/>
            </p:nvSpPr>
            <p:spPr>
              <a:xfrm rot="16200000">
                <a:off x="62583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8" name="Hexagon 94"/>
              <p:cNvSpPr/>
              <p:nvPr/>
            </p:nvSpPr>
            <p:spPr>
              <a:xfrm rot="16200000">
                <a:off x="110140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19" name="Hexagon 95"/>
              <p:cNvSpPr/>
              <p:nvPr/>
            </p:nvSpPr>
            <p:spPr>
              <a:xfrm rot="16200000">
                <a:off x="157698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0" name="Hexagon 96"/>
              <p:cNvSpPr/>
              <p:nvPr/>
            </p:nvSpPr>
            <p:spPr>
              <a:xfrm rot="16200000">
                <a:off x="205255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1" name="Hexagon 97"/>
              <p:cNvSpPr/>
              <p:nvPr/>
            </p:nvSpPr>
            <p:spPr>
              <a:xfrm rot="16200000">
                <a:off x="252813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2" name="Hexagon 98"/>
              <p:cNvSpPr/>
              <p:nvPr/>
            </p:nvSpPr>
            <p:spPr>
              <a:xfrm rot="16200000">
                <a:off x="38804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3" name="Hexagon 99"/>
              <p:cNvSpPr/>
              <p:nvPr/>
            </p:nvSpPr>
            <p:spPr>
              <a:xfrm rot="16200000">
                <a:off x="86361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4" name="Hexagon 100"/>
              <p:cNvSpPr/>
              <p:nvPr/>
            </p:nvSpPr>
            <p:spPr>
              <a:xfrm rot="16200000">
                <a:off x="133919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5" name="Hexagon 101"/>
              <p:cNvSpPr/>
              <p:nvPr/>
            </p:nvSpPr>
            <p:spPr>
              <a:xfrm rot="16200000">
                <a:off x="181477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6" name="Hexagon 102"/>
              <p:cNvSpPr/>
              <p:nvPr/>
            </p:nvSpPr>
            <p:spPr>
              <a:xfrm rot="16200000">
                <a:off x="229034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7" name="Hexagon 103"/>
              <p:cNvSpPr/>
              <p:nvPr/>
            </p:nvSpPr>
            <p:spPr>
              <a:xfrm rot="16200000">
                <a:off x="276592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8" name="Hexagon 104"/>
              <p:cNvSpPr/>
              <p:nvPr/>
            </p:nvSpPr>
            <p:spPr>
              <a:xfrm rot="16200000">
                <a:off x="300371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9" name="Hexagon 105"/>
              <p:cNvSpPr/>
              <p:nvPr/>
            </p:nvSpPr>
            <p:spPr>
              <a:xfrm rot="16200000">
                <a:off x="347928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0" name="Hexagon 106"/>
              <p:cNvSpPr/>
              <p:nvPr/>
            </p:nvSpPr>
            <p:spPr>
              <a:xfrm rot="16200000">
                <a:off x="395486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1" name="Hexagon 107"/>
              <p:cNvSpPr/>
              <p:nvPr/>
            </p:nvSpPr>
            <p:spPr>
              <a:xfrm rot="16200000">
                <a:off x="443043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2" name="Hexagon 108"/>
              <p:cNvSpPr/>
              <p:nvPr/>
            </p:nvSpPr>
            <p:spPr>
              <a:xfrm rot="16200000">
                <a:off x="490601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3" name="Hexagon 109"/>
              <p:cNvSpPr/>
              <p:nvPr/>
            </p:nvSpPr>
            <p:spPr>
              <a:xfrm rot="16200000">
                <a:off x="538159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4" name="Hexagon 110"/>
              <p:cNvSpPr/>
              <p:nvPr/>
            </p:nvSpPr>
            <p:spPr>
              <a:xfrm rot="16200000">
                <a:off x="324149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5" name="Hexagon 111"/>
              <p:cNvSpPr/>
              <p:nvPr/>
            </p:nvSpPr>
            <p:spPr>
              <a:xfrm rot="16200000">
                <a:off x="371707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6" name="Hexagon 112"/>
              <p:cNvSpPr/>
              <p:nvPr/>
            </p:nvSpPr>
            <p:spPr>
              <a:xfrm rot="16200000">
                <a:off x="419265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7" name="Hexagon 113"/>
              <p:cNvSpPr/>
              <p:nvPr/>
            </p:nvSpPr>
            <p:spPr>
              <a:xfrm rot="16200000">
                <a:off x="466822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8" name="Hexagon 114"/>
              <p:cNvSpPr/>
              <p:nvPr/>
            </p:nvSpPr>
            <p:spPr>
              <a:xfrm rot="16200000">
                <a:off x="514380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39" name="Hexagon 115"/>
              <p:cNvSpPr/>
              <p:nvPr/>
            </p:nvSpPr>
            <p:spPr>
              <a:xfrm rot="16200000">
                <a:off x="561937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0" name="Hexagon 116"/>
              <p:cNvSpPr/>
              <p:nvPr/>
            </p:nvSpPr>
            <p:spPr>
              <a:xfrm rot="16200000">
                <a:off x="300371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1" name="Hexagon 117"/>
              <p:cNvSpPr/>
              <p:nvPr/>
            </p:nvSpPr>
            <p:spPr>
              <a:xfrm rot="16200000">
                <a:off x="347928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2" name="Hexagon 118"/>
              <p:cNvSpPr/>
              <p:nvPr/>
            </p:nvSpPr>
            <p:spPr>
              <a:xfrm rot="16200000">
                <a:off x="395486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3" name="Hexagon 119"/>
              <p:cNvSpPr/>
              <p:nvPr/>
            </p:nvSpPr>
            <p:spPr>
              <a:xfrm rot="16200000">
                <a:off x="443043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4" name="Hexagon 120"/>
              <p:cNvSpPr/>
              <p:nvPr/>
            </p:nvSpPr>
            <p:spPr>
              <a:xfrm rot="16200000">
                <a:off x="490601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5" name="Hexagon 121"/>
              <p:cNvSpPr/>
              <p:nvPr/>
            </p:nvSpPr>
            <p:spPr>
              <a:xfrm rot="16200000">
                <a:off x="538159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6" name="Hexagon 122"/>
              <p:cNvSpPr/>
              <p:nvPr/>
            </p:nvSpPr>
            <p:spPr>
              <a:xfrm rot="16200000">
                <a:off x="324149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7" name="Hexagon 123"/>
              <p:cNvSpPr/>
              <p:nvPr/>
            </p:nvSpPr>
            <p:spPr>
              <a:xfrm rot="16200000">
                <a:off x="371707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8" name="Hexagon 124"/>
              <p:cNvSpPr/>
              <p:nvPr/>
            </p:nvSpPr>
            <p:spPr>
              <a:xfrm rot="16200000">
                <a:off x="419265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9" name="Hexagon 125"/>
              <p:cNvSpPr/>
              <p:nvPr/>
            </p:nvSpPr>
            <p:spPr>
              <a:xfrm rot="16200000">
                <a:off x="466822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0" name="Hexagon 126"/>
              <p:cNvSpPr/>
              <p:nvPr/>
            </p:nvSpPr>
            <p:spPr>
              <a:xfrm rot="16200000">
                <a:off x="514380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1" name="Hexagon 127"/>
              <p:cNvSpPr/>
              <p:nvPr/>
            </p:nvSpPr>
            <p:spPr>
              <a:xfrm rot="16200000">
                <a:off x="561937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2" name="Hexagon 128"/>
              <p:cNvSpPr/>
              <p:nvPr/>
            </p:nvSpPr>
            <p:spPr>
              <a:xfrm rot="16200000">
                <a:off x="585716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3" name="Hexagon 129"/>
              <p:cNvSpPr/>
              <p:nvPr/>
            </p:nvSpPr>
            <p:spPr>
              <a:xfrm rot="16200000">
                <a:off x="633274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4" name="Hexagon 130"/>
              <p:cNvSpPr/>
              <p:nvPr/>
            </p:nvSpPr>
            <p:spPr>
              <a:xfrm rot="16200000">
                <a:off x="680831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5" name="Hexagon 131"/>
              <p:cNvSpPr/>
              <p:nvPr/>
            </p:nvSpPr>
            <p:spPr>
              <a:xfrm rot="16200000">
                <a:off x="728389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6" name="Hexagon 132"/>
              <p:cNvSpPr/>
              <p:nvPr/>
            </p:nvSpPr>
            <p:spPr>
              <a:xfrm rot="16200000">
                <a:off x="775947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7" name="Hexagon 133"/>
              <p:cNvSpPr/>
              <p:nvPr/>
            </p:nvSpPr>
            <p:spPr>
              <a:xfrm rot="16200000">
                <a:off x="823504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8" name="Hexagon 134"/>
              <p:cNvSpPr/>
              <p:nvPr/>
            </p:nvSpPr>
            <p:spPr>
              <a:xfrm rot="16200000">
                <a:off x="609495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9" name="Hexagon 135"/>
              <p:cNvSpPr/>
              <p:nvPr/>
            </p:nvSpPr>
            <p:spPr>
              <a:xfrm rot="16200000">
                <a:off x="657053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0" name="Hexagon 136"/>
              <p:cNvSpPr/>
              <p:nvPr/>
            </p:nvSpPr>
            <p:spPr>
              <a:xfrm rot="16200000">
                <a:off x="704610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1" name="Hexagon 137"/>
              <p:cNvSpPr/>
              <p:nvPr/>
            </p:nvSpPr>
            <p:spPr>
              <a:xfrm rot="16200000">
                <a:off x="752168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2" name="Hexagon 138"/>
              <p:cNvSpPr/>
              <p:nvPr/>
            </p:nvSpPr>
            <p:spPr>
              <a:xfrm rot="16200000">
                <a:off x="799725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3" name="Hexagon 139"/>
              <p:cNvSpPr/>
              <p:nvPr/>
            </p:nvSpPr>
            <p:spPr>
              <a:xfrm rot="16200000">
                <a:off x="847283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4" name="Hexagon 140"/>
              <p:cNvSpPr/>
              <p:nvPr/>
            </p:nvSpPr>
            <p:spPr>
              <a:xfrm rot="16200000">
                <a:off x="585716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5" name="Hexagon 141"/>
              <p:cNvSpPr/>
              <p:nvPr/>
            </p:nvSpPr>
            <p:spPr>
              <a:xfrm rot="16200000">
                <a:off x="633274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6" name="Hexagon 142"/>
              <p:cNvSpPr/>
              <p:nvPr/>
            </p:nvSpPr>
            <p:spPr>
              <a:xfrm rot="16200000">
                <a:off x="680831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7" name="Hexagon 143"/>
              <p:cNvSpPr/>
              <p:nvPr/>
            </p:nvSpPr>
            <p:spPr>
              <a:xfrm rot="16200000">
                <a:off x="728389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8" name="Hexagon 144"/>
              <p:cNvSpPr/>
              <p:nvPr/>
            </p:nvSpPr>
            <p:spPr>
              <a:xfrm rot="16200000">
                <a:off x="775947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9" name="Hexagon 145"/>
              <p:cNvSpPr/>
              <p:nvPr/>
            </p:nvSpPr>
            <p:spPr>
              <a:xfrm rot="16200000">
                <a:off x="823504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0" name="Hexagon 146"/>
              <p:cNvSpPr/>
              <p:nvPr/>
            </p:nvSpPr>
            <p:spPr>
              <a:xfrm rot="16200000">
                <a:off x="609495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1" name="Hexagon 147"/>
              <p:cNvSpPr/>
              <p:nvPr/>
            </p:nvSpPr>
            <p:spPr>
              <a:xfrm rot="16200000">
                <a:off x="657053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2" name="Hexagon 148"/>
              <p:cNvSpPr/>
              <p:nvPr/>
            </p:nvSpPr>
            <p:spPr>
              <a:xfrm rot="16200000">
                <a:off x="704610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3" name="Hexagon 149"/>
              <p:cNvSpPr/>
              <p:nvPr/>
            </p:nvSpPr>
            <p:spPr>
              <a:xfrm rot="16200000">
                <a:off x="752168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4" name="Hexagon 150"/>
              <p:cNvSpPr/>
              <p:nvPr/>
            </p:nvSpPr>
            <p:spPr>
              <a:xfrm rot="16200000">
                <a:off x="799725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75" name="Hexagon 151"/>
              <p:cNvSpPr/>
              <p:nvPr/>
            </p:nvSpPr>
            <p:spPr>
              <a:xfrm rot="16200000">
                <a:off x="847283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7" name="Group 7"/>
            <p:cNvGrpSpPr/>
            <p:nvPr/>
          </p:nvGrpSpPr>
          <p:grpSpPr>
            <a:xfrm>
              <a:off x="188301" y="5003749"/>
              <a:ext cx="8798156" cy="1783691"/>
              <a:chOff x="188301" y="108927"/>
              <a:chExt cx="8798156" cy="1783691"/>
            </a:xfrm>
            <a:grpFill/>
          </p:grpSpPr>
          <p:sp>
            <p:nvSpPr>
              <p:cNvPr id="32" name="Hexagon 8"/>
              <p:cNvSpPr/>
              <p:nvPr/>
            </p:nvSpPr>
            <p:spPr>
              <a:xfrm rot="16200000">
                <a:off x="15025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 name="Hexagon 9"/>
              <p:cNvSpPr/>
              <p:nvPr/>
            </p:nvSpPr>
            <p:spPr>
              <a:xfrm rot="16200000">
                <a:off x="62583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 name="Hexagon 10"/>
              <p:cNvSpPr/>
              <p:nvPr/>
            </p:nvSpPr>
            <p:spPr>
              <a:xfrm rot="16200000">
                <a:off x="110140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 name="Hexagon 11"/>
              <p:cNvSpPr/>
              <p:nvPr/>
            </p:nvSpPr>
            <p:spPr>
              <a:xfrm rot="16200000">
                <a:off x="157698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 name="Hexagon 12"/>
              <p:cNvSpPr/>
              <p:nvPr/>
            </p:nvSpPr>
            <p:spPr>
              <a:xfrm rot="16200000">
                <a:off x="205255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 name="Hexagon 13"/>
              <p:cNvSpPr/>
              <p:nvPr/>
            </p:nvSpPr>
            <p:spPr>
              <a:xfrm rot="16200000">
                <a:off x="252813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 name="Hexagon 14"/>
              <p:cNvSpPr/>
              <p:nvPr/>
            </p:nvSpPr>
            <p:spPr>
              <a:xfrm rot="16200000">
                <a:off x="38804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 name="Hexagon 15"/>
              <p:cNvSpPr/>
              <p:nvPr/>
            </p:nvSpPr>
            <p:spPr>
              <a:xfrm rot="16200000">
                <a:off x="86361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 name="Hexagon 16"/>
              <p:cNvSpPr/>
              <p:nvPr/>
            </p:nvSpPr>
            <p:spPr>
              <a:xfrm rot="16200000">
                <a:off x="133919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 name="Hexagon 17"/>
              <p:cNvSpPr/>
              <p:nvPr/>
            </p:nvSpPr>
            <p:spPr>
              <a:xfrm rot="16200000">
                <a:off x="181477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 name="Hexagon 18"/>
              <p:cNvSpPr/>
              <p:nvPr/>
            </p:nvSpPr>
            <p:spPr>
              <a:xfrm rot="16200000">
                <a:off x="229034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 name="Hexagon 19"/>
              <p:cNvSpPr/>
              <p:nvPr/>
            </p:nvSpPr>
            <p:spPr>
              <a:xfrm rot="16200000">
                <a:off x="276592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 name="Hexagon 20"/>
              <p:cNvSpPr/>
              <p:nvPr/>
            </p:nvSpPr>
            <p:spPr>
              <a:xfrm rot="16200000">
                <a:off x="15025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 name="Hexagon 21"/>
              <p:cNvSpPr/>
              <p:nvPr/>
            </p:nvSpPr>
            <p:spPr>
              <a:xfrm rot="16200000">
                <a:off x="62583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 name="Hexagon 22"/>
              <p:cNvSpPr/>
              <p:nvPr/>
            </p:nvSpPr>
            <p:spPr>
              <a:xfrm rot="16200000">
                <a:off x="110140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 name="Hexagon 23"/>
              <p:cNvSpPr/>
              <p:nvPr/>
            </p:nvSpPr>
            <p:spPr>
              <a:xfrm rot="16200000">
                <a:off x="157698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 name="Hexagon 24"/>
              <p:cNvSpPr/>
              <p:nvPr/>
            </p:nvSpPr>
            <p:spPr>
              <a:xfrm rot="16200000">
                <a:off x="205255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 name="Hexagon 25"/>
              <p:cNvSpPr/>
              <p:nvPr/>
            </p:nvSpPr>
            <p:spPr>
              <a:xfrm rot="16200000">
                <a:off x="252813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 name="Hexagon 26"/>
              <p:cNvSpPr/>
              <p:nvPr/>
            </p:nvSpPr>
            <p:spPr>
              <a:xfrm rot="16200000">
                <a:off x="38804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 name="Hexagon 27"/>
              <p:cNvSpPr/>
              <p:nvPr/>
            </p:nvSpPr>
            <p:spPr>
              <a:xfrm rot="16200000">
                <a:off x="86361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 name="Hexagon 28"/>
              <p:cNvSpPr/>
              <p:nvPr/>
            </p:nvSpPr>
            <p:spPr>
              <a:xfrm rot="16200000">
                <a:off x="133919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 name="Hexagon 29"/>
              <p:cNvSpPr/>
              <p:nvPr/>
            </p:nvSpPr>
            <p:spPr>
              <a:xfrm rot="16200000">
                <a:off x="181477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 name="Hexagon 30"/>
              <p:cNvSpPr/>
              <p:nvPr/>
            </p:nvSpPr>
            <p:spPr>
              <a:xfrm rot="16200000">
                <a:off x="229034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 name="Hexagon 31"/>
              <p:cNvSpPr/>
              <p:nvPr/>
            </p:nvSpPr>
            <p:spPr>
              <a:xfrm rot="16200000">
                <a:off x="276592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 name="Hexagon 32"/>
              <p:cNvSpPr/>
              <p:nvPr/>
            </p:nvSpPr>
            <p:spPr>
              <a:xfrm rot="16200000">
                <a:off x="300371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 name="Hexagon 33"/>
              <p:cNvSpPr/>
              <p:nvPr/>
            </p:nvSpPr>
            <p:spPr>
              <a:xfrm rot="16200000">
                <a:off x="347928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 name="Hexagon 34"/>
              <p:cNvSpPr/>
              <p:nvPr/>
            </p:nvSpPr>
            <p:spPr>
              <a:xfrm rot="16200000">
                <a:off x="395486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 name="Hexagon 35"/>
              <p:cNvSpPr/>
              <p:nvPr/>
            </p:nvSpPr>
            <p:spPr>
              <a:xfrm rot="16200000">
                <a:off x="443043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 name="Hexagon 36"/>
              <p:cNvSpPr/>
              <p:nvPr/>
            </p:nvSpPr>
            <p:spPr>
              <a:xfrm rot="16200000">
                <a:off x="490601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 name="Hexagon 37"/>
              <p:cNvSpPr/>
              <p:nvPr/>
            </p:nvSpPr>
            <p:spPr>
              <a:xfrm rot="16200000">
                <a:off x="538159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 name="Hexagon 38"/>
              <p:cNvSpPr/>
              <p:nvPr/>
            </p:nvSpPr>
            <p:spPr>
              <a:xfrm rot="16200000">
                <a:off x="324149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3" name="Hexagon 39"/>
              <p:cNvSpPr/>
              <p:nvPr/>
            </p:nvSpPr>
            <p:spPr>
              <a:xfrm rot="16200000">
                <a:off x="371707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4" name="Hexagon 40"/>
              <p:cNvSpPr/>
              <p:nvPr/>
            </p:nvSpPr>
            <p:spPr>
              <a:xfrm rot="16200000">
                <a:off x="419265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5" name="Hexagon 41"/>
              <p:cNvSpPr/>
              <p:nvPr/>
            </p:nvSpPr>
            <p:spPr>
              <a:xfrm rot="16200000">
                <a:off x="466822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6" name="Hexagon 42"/>
              <p:cNvSpPr/>
              <p:nvPr/>
            </p:nvSpPr>
            <p:spPr>
              <a:xfrm rot="16200000">
                <a:off x="514380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7" name="Hexagon 43"/>
              <p:cNvSpPr/>
              <p:nvPr/>
            </p:nvSpPr>
            <p:spPr>
              <a:xfrm rot="16200000">
                <a:off x="561937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8" name="Hexagon 44"/>
              <p:cNvSpPr/>
              <p:nvPr/>
            </p:nvSpPr>
            <p:spPr>
              <a:xfrm rot="16200000">
                <a:off x="300371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9" name="Hexagon 45"/>
              <p:cNvSpPr/>
              <p:nvPr/>
            </p:nvSpPr>
            <p:spPr>
              <a:xfrm rot="16200000">
                <a:off x="347928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0" name="Hexagon 46"/>
              <p:cNvSpPr/>
              <p:nvPr/>
            </p:nvSpPr>
            <p:spPr>
              <a:xfrm rot="16200000">
                <a:off x="395486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1" name="Hexagon 47"/>
              <p:cNvSpPr/>
              <p:nvPr/>
            </p:nvSpPr>
            <p:spPr>
              <a:xfrm rot="16200000">
                <a:off x="443043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2" name="Hexagon 48"/>
              <p:cNvSpPr/>
              <p:nvPr/>
            </p:nvSpPr>
            <p:spPr>
              <a:xfrm rot="16200000">
                <a:off x="490601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3" name="Hexagon 49"/>
              <p:cNvSpPr/>
              <p:nvPr/>
            </p:nvSpPr>
            <p:spPr>
              <a:xfrm rot="16200000">
                <a:off x="538159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4" name="Hexagon 50"/>
              <p:cNvSpPr/>
              <p:nvPr/>
            </p:nvSpPr>
            <p:spPr>
              <a:xfrm rot="16200000">
                <a:off x="324149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5" name="Hexagon 51"/>
              <p:cNvSpPr/>
              <p:nvPr/>
            </p:nvSpPr>
            <p:spPr>
              <a:xfrm rot="16200000">
                <a:off x="371707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6" name="Hexagon 52"/>
              <p:cNvSpPr/>
              <p:nvPr/>
            </p:nvSpPr>
            <p:spPr>
              <a:xfrm rot="16200000">
                <a:off x="419265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7" name="Hexagon 53"/>
              <p:cNvSpPr/>
              <p:nvPr/>
            </p:nvSpPr>
            <p:spPr>
              <a:xfrm rot="16200000">
                <a:off x="466822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8" name="Hexagon 54"/>
              <p:cNvSpPr/>
              <p:nvPr/>
            </p:nvSpPr>
            <p:spPr>
              <a:xfrm rot="16200000">
                <a:off x="514380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9" name="Hexagon 55"/>
              <p:cNvSpPr/>
              <p:nvPr/>
            </p:nvSpPr>
            <p:spPr>
              <a:xfrm rot="16200000">
                <a:off x="561937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0" name="Hexagon 56"/>
              <p:cNvSpPr/>
              <p:nvPr/>
            </p:nvSpPr>
            <p:spPr>
              <a:xfrm rot="16200000">
                <a:off x="585716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1" name="Hexagon 57"/>
              <p:cNvSpPr/>
              <p:nvPr/>
            </p:nvSpPr>
            <p:spPr>
              <a:xfrm rot="16200000">
                <a:off x="6332743"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2" name="Hexagon 58"/>
              <p:cNvSpPr/>
              <p:nvPr/>
            </p:nvSpPr>
            <p:spPr>
              <a:xfrm rot="16200000">
                <a:off x="6808319"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3" name="Hexagon 59"/>
              <p:cNvSpPr/>
              <p:nvPr/>
            </p:nvSpPr>
            <p:spPr>
              <a:xfrm rot="16200000">
                <a:off x="7283895"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4" name="Hexagon 60"/>
              <p:cNvSpPr/>
              <p:nvPr/>
            </p:nvSpPr>
            <p:spPr>
              <a:xfrm rot="16200000">
                <a:off x="7759471"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5" name="Hexagon 61"/>
              <p:cNvSpPr/>
              <p:nvPr/>
            </p:nvSpPr>
            <p:spPr>
              <a:xfrm rot="16200000">
                <a:off x="8235047" y="146973"/>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6" name="Hexagon 62"/>
              <p:cNvSpPr/>
              <p:nvPr/>
            </p:nvSpPr>
            <p:spPr>
              <a:xfrm rot="16200000">
                <a:off x="609495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7" name="Hexagon 63"/>
              <p:cNvSpPr/>
              <p:nvPr/>
            </p:nvSpPr>
            <p:spPr>
              <a:xfrm rot="16200000">
                <a:off x="6570531"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8" name="Hexagon 64"/>
              <p:cNvSpPr/>
              <p:nvPr/>
            </p:nvSpPr>
            <p:spPr>
              <a:xfrm rot="16200000">
                <a:off x="7046107"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9" name="Hexagon 65"/>
              <p:cNvSpPr/>
              <p:nvPr/>
            </p:nvSpPr>
            <p:spPr>
              <a:xfrm rot="16200000">
                <a:off x="7521683"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0" name="Hexagon 66"/>
              <p:cNvSpPr/>
              <p:nvPr/>
            </p:nvSpPr>
            <p:spPr>
              <a:xfrm rot="16200000">
                <a:off x="7997259"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1" name="Hexagon 67"/>
              <p:cNvSpPr/>
              <p:nvPr/>
            </p:nvSpPr>
            <p:spPr>
              <a:xfrm rot="16200000">
                <a:off x="8472835" y="558119"/>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2" name="Hexagon 68"/>
              <p:cNvSpPr/>
              <p:nvPr/>
            </p:nvSpPr>
            <p:spPr>
              <a:xfrm rot="16200000">
                <a:off x="585716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3" name="Hexagon 69"/>
              <p:cNvSpPr/>
              <p:nvPr/>
            </p:nvSpPr>
            <p:spPr>
              <a:xfrm rot="16200000">
                <a:off x="6332743"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4" name="Hexagon 70"/>
              <p:cNvSpPr/>
              <p:nvPr/>
            </p:nvSpPr>
            <p:spPr>
              <a:xfrm rot="16200000">
                <a:off x="6808319"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5" name="Hexagon 71"/>
              <p:cNvSpPr/>
              <p:nvPr/>
            </p:nvSpPr>
            <p:spPr>
              <a:xfrm rot="16200000">
                <a:off x="7283895"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6" name="Hexagon 72"/>
              <p:cNvSpPr/>
              <p:nvPr/>
            </p:nvSpPr>
            <p:spPr>
              <a:xfrm rot="16200000">
                <a:off x="7759471"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7" name="Hexagon 73"/>
              <p:cNvSpPr/>
              <p:nvPr/>
            </p:nvSpPr>
            <p:spPr>
              <a:xfrm rot="16200000">
                <a:off x="8235047" y="968712"/>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8" name="Hexagon 74"/>
              <p:cNvSpPr/>
              <p:nvPr/>
            </p:nvSpPr>
            <p:spPr>
              <a:xfrm rot="16200000">
                <a:off x="609495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99" name="Hexagon 75"/>
              <p:cNvSpPr/>
              <p:nvPr/>
            </p:nvSpPr>
            <p:spPr>
              <a:xfrm rot="16200000">
                <a:off x="6570531"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0" name="Hexagon 76"/>
              <p:cNvSpPr/>
              <p:nvPr/>
            </p:nvSpPr>
            <p:spPr>
              <a:xfrm rot="16200000">
                <a:off x="7046107"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1" name="Hexagon 77"/>
              <p:cNvSpPr/>
              <p:nvPr/>
            </p:nvSpPr>
            <p:spPr>
              <a:xfrm rot="16200000">
                <a:off x="7521683"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2" name="Hexagon 78"/>
              <p:cNvSpPr/>
              <p:nvPr/>
            </p:nvSpPr>
            <p:spPr>
              <a:xfrm rot="16200000">
                <a:off x="7997259"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3" name="Hexagon 79"/>
              <p:cNvSpPr/>
              <p:nvPr/>
            </p:nvSpPr>
            <p:spPr>
              <a:xfrm rot="16200000">
                <a:off x="8472835" y="1378996"/>
                <a:ext cx="551668" cy="475576"/>
              </a:xfrm>
              <a:prstGeom prst="hexagon">
                <a:avLst>
                  <a:gd name="adj" fmla="val 29977"/>
                  <a:gd name="vf" fmla="val 115470"/>
                </a:avLst>
              </a:prstGeom>
              <a:grpFill/>
              <a:ln w="12700" cmpd="sng">
                <a:solidFill>
                  <a:schemeClr val="bg1">
                    <a:alpha val="19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cxnSp>
        <p:nvCxnSpPr>
          <p:cNvPr id="320" name="Straight Connector 298"/>
          <p:cNvCxnSpPr/>
          <p:nvPr userDrawn="1"/>
        </p:nvCxnSpPr>
        <p:spPr>
          <a:xfrm>
            <a:off x="1481585" y="2822325"/>
            <a:ext cx="619098" cy="0"/>
          </a:xfrm>
          <a:prstGeom prst="line">
            <a:avLst/>
          </a:prstGeom>
          <a:ln w="7620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321" name="Hexagon 299"/>
          <p:cNvSpPr/>
          <p:nvPr userDrawn="1"/>
        </p:nvSpPr>
        <p:spPr>
          <a:xfrm rot="16200000">
            <a:off x="6808318" y="3404194"/>
            <a:ext cx="551668" cy="475576"/>
          </a:xfrm>
          <a:prstGeom prst="hexagon">
            <a:avLst>
              <a:gd name="adj" fmla="val 29977"/>
              <a:gd name="vf" fmla="val 115470"/>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22" name="Hexagon 300"/>
          <p:cNvSpPr/>
          <p:nvPr userDrawn="1"/>
        </p:nvSpPr>
        <p:spPr>
          <a:xfrm rot="16200000">
            <a:off x="6096880" y="3815340"/>
            <a:ext cx="551668" cy="475576"/>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23" name="Hexagon 301"/>
          <p:cNvSpPr/>
          <p:nvPr userDrawn="1"/>
        </p:nvSpPr>
        <p:spPr>
          <a:xfrm rot="16200000">
            <a:off x="6770271" y="4398429"/>
            <a:ext cx="1103338" cy="951154"/>
          </a:xfrm>
          <a:prstGeom prst="hexagon">
            <a:avLst>
              <a:gd name="adj" fmla="val 29977"/>
              <a:gd name="vf" fmla="val 115470"/>
            </a:avLst>
          </a:prstGeom>
          <a:solidFill>
            <a:srgbClr val="003F7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pic>
        <p:nvPicPr>
          <p:cNvPr id="324" name="Picture 309" descr="Logo.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53590" y="6118405"/>
            <a:ext cx="1931019" cy="447146"/>
          </a:xfrm>
          <a:prstGeom prst="rect">
            <a:avLst/>
          </a:prstGeom>
        </p:spPr>
      </p:pic>
      <p:sp>
        <p:nvSpPr>
          <p:cNvPr id="325" name="Text Placeholder 12"/>
          <p:cNvSpPr>
            <a:spLocks noGrp="1"/>
          </p:cNvSpPr>
          <p:nvPr>
            <p:ph type="body" sz="quarter" idx="11" hasCustomPrompt="1"/>
          </p:nvPr>
        </p:nvSpPr>
        <p:spPr>
          <a:xfrm>
            <a:off x="1376323" y="1219989"/>
            <a:ext cx="4322074" cy="1474589"/>
          </a:xfrm>
          <a:prstGeom prst="rect">
            <a:avLst/>
          </a:prstGeom>
        </p:spPr>
        <p:txBody>
          <a:bodyPr vert="horz"/>
          <a:lstStyle>
            <a:lvl1pPr marL="0" indent="0">
              <a:lnSpc>
                <a:spcPct val="90000"/>
              </a:lnSpc>
              <a:spcBef>
                <a:spcPts val="0"/>
              </a:spcBef>
              <a:buNone/>
              <a:defRPr sz="4800" b="1" cap="all" baseline="0">
                <a:solidFill>
                  <a:schemeClr val="bg1"/>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PRÉSENTATION</a:t>
            </a:r>
          </a:p>
        </p:txBody>
      </p:sp>
      <p:sp>
        <p:nvSpPr>
          <p:cNvPr id="326" name="Text Placeholder 12"/>
          <p:cNvSpPr>
            <a:spLocks noGrp="1"/>
          </p:cNvSpPr>
          <p:nvPr>
            <p:ph type="body" sz="quarter" idx="12" hasCustomPrompt="1"/>
          </p:nvPr>
        </p:nvSpPr>
        <p:spPr>
          <a:xfrm>
            <a:off x="1376323" y="3046309"/>
            <a:ext cx="4322074" cy="730983"/>
          </a:xfrm>
          <a:prstGeom prst="rect">
            <a:avLst/>
          </a:prstGeom>
        </p:spPr>
        <p:txBody>
          <a:bodyPr vert="horz"/>
          <a:lstStyle>
            <a:lvl1pPr marL="0" indent="0">
              <a:lnSpc>
                <a:spcPct val="90000"/>
              </a:lnSpc>
              <a:spcBef>
                <a:spcPts val="0"/>
              </a:spcBef>
              <a:buNone/>
              <a:defRPr sz="2000" b="0" cap="all" baseline="0">
                <a:solidFill>
                  <a:schemeClr val="bg1"/>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J</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re et graphique">
    <p:spTree>
      <p:nvGrpSpPr>
        <p:cNvPr id="1" name=""/>
        <p:cNvGrpSpPr/>
        <p:nvPr/>
      </p:nvGrpSpPr>
      <p:grpSpPr>
        <a:xfrm>
          <a:off x="0" y="0"/>
          <a:ext cx="0" cy="0"/>
          <a:chOff x="0" y="0"/>
          <a:chExt cx="0" cy="0"/>
        </a:xfrm>
      </p:grpSpPr>
      <p:sp>
        <p:nvSpPr>
          <p:cNvPr id="11" name="Rectangle 10"/>
          <p:cNvSpPr/>
          <p:nvPr userDrawn="1"/>
        </p:nvSpPr>
        <p:spPr>
          <a:xfrm>
            <a:off x="429418" y="1611921"/>
            <a:ext cx="3985103" cy="460469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2" name="Rectangle 11"/>
          <p:cNvSpPr/>
          <p:nvPr userDrawn="1"/>
        </p:nvSpPr>
        <p:spPr>
          <a:xfrm>
            <a:off x="4729478" y="1611921"/>
            <a:ext cx="3985103" cy="460469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aphicFrame>
        <p:nvGraphicFramePr>
          <p:cNvPr id="13" name="Chart 9"/>
          <p:cNvGraphicFramePr/>
          <p:nvPr userDrawn="1">
            <p:extLst>
              <p:ext uri="{D42A27DB-BD31-4B8C-83A1-F6EECF244321}">
                <p14:modId xmlns:p14="http://schemas.microsoft.com/office/powerpoint/2010/main" val="36867622"/>
              </p:ext>
            </p:extLst>
          </p:nvPr>
        </p:nvGraphicFramePr>
        <p:xfrm>
          <a:off x="1043175" y="2129610"/>
          <a:ext cx="2756796" cy="2810816"/>
        </p:xfrm>
        <a:graphic>
          <a:graphicData uri="http://schemas.openxmlformats.org/drawingml/2006/chart">
            <c:chart xmlns:c="http://schemas.openxmlformats.org/drawingml/2006/chart" xmlns:r="http://schemas.openxmlformats.org/officeDocument/2006/relationships" r:id="rId2"/>
          </a:graphicData>
        </a:graphic>
      </p:graphicFrame>
      <p:sp>
        <p:nvSpPr>
          <p:cNvPr id="14" name="Hexagon 10"/>
          <p:cNvSpPr>
            <a:spLocks noChangeAspect="1"/>
          </p:cNvSpPr>
          <p:nvPr userDrawn="1"/>
        </p:nvSpPr>
        <p:spPr>
          <a:xfrm rot="16200000">
            <a:off x="1102931" y="5169350"/>
            <a:ext cx="208800" cy="180000"/>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 name="TextBox 11"/>
          <p:cNvSpPr txBox="1"/>
          <p:nvPr userDrawn="1"/>
        </p:nvSpPr>
        <p:spPr>
          <a:xfrm>
            <a:off x="1317873" y="5133369"/>
            <a:ext cx="2809496" cy="247504"/>
          </a:xfrm>
          <a:prstGeom prst="rect">
            <a:avLst/>
          </a:prstGeom>
          <a:noFill/>
        </p:spPr>
        <p:txBody>
          <a:bodyPr wrap="square" rtlCol="0" anchor="ctr">
            <a:spAutoFit/>
          </a:bodyPr>
          <a:lstStyle/>
          <a:p>
            <a:pPr>
              <a:lnSpc>
                <a:spcPct val="90000"/>
              </a:lnSpc>
            </a:pPr>
            <a:r>
              <a:rPr lang="fr-FR" sz="1100" dirty="0"/>
              <a:t>Libellé 1</a:t>
            </a:r>
            <a:endParaRPr lang="en" sz="1100" b="1" dirty="0">
              <a:solidFill>
                <a:srgbClr val="E41D4B"/>
              </a:solidFill>
            </a:endParaRPr>
          </a:p>
        </p:txBody>
      </p:sp>
      <p:sp>
        <p:nvSpPr>
          <p:cNvPr id="16" name="TextBox 12"/>
          <p:cNvSpPr txBox="1"/>
          <p:nvPr userDrawn="1"/>
        </p:nvSpPr>
        <p:spPr>
          <a:xfrm>
            <a:off x="1317873" y="5420679"/>
            <a:ext cx="2809496" cy="247504"/>
          </a:xfrm>
          <a:prstGeom prst="rect">
            <a:avLst/>
          </a:prstGeom>
          <a:noFill/>
        </p:spPr>
        <p:txBody>
          <a:bodyPr wrap="square" rtlCol="0" anchor="ctr">
            <a:spAutoFit/>
          </a:bodyPr>
          <a:lstStyle/>
          <a:p>
            <a:pPr>
              <a:lnSpc>
                <a:spcPct val="90000"/>
              </a:lnSpc>
            </a:pPr>
            <a:r>
              <a:rPr lang="fr-FR" sz="1100" dirty="0"/>
              <a:t>Libellé 2</a:t>
            </a:r>
            <a:endParaRPr lang="en" sz="1100" b="1" dirty="0">
              <a:solidFill>
                <a:srgbClr val="E41D4B"/>
              </a:solidFill>
            </a:endParaRPr>
          </a:p>
        </p:txBody>
      </p:sp>
      <p:sp>
        <p:nvSpPr>
          <p:cNvPr id="17" name="TextBox 13"/>
          <p:cNvSpPr txBox="1"/>
          <p:nvPr userDrawn="1"/>
        </p:nvSpPr>
        <p:spPr>
          <a:xfrm>
            <a:off x="1317873" y="5707989"/>
            <a:ext cx="2809496" cy="247504"/>
          </a:xfrm>
          <a:prstGeom prst="rect">
            <a:avLst/>
          </a:prstGeom>
          <a:noFill/>
        </p:spPr>
        <p:txBody>
          <a:bodyPr wrap="square" rtlCol="0" anchor="ctr">
            <a:spAutoFit/>
          </a:bodyPr>
          <a:lstStyle/>
          <a:p>
            <a:pPr>
              <a:lnSpc>
                <a:spcPct val="90000"/>
              </a:lnSpc>
            </a:pPr>
            <a:r>
              <a:rPr lang="fr-FR" sz="1100" dirty="0"/>
              <a:t>Libellé 3</a:t>
            </a:r>
            <a:endParaRPr lang="en" sz="1100" b="1" dirty="0">
              <a:solidFill>
                <a:srgbClr val="E41D4B"/>
              </a:solidFill>
            </a:endParaRPr>
          </a:p>
        </p:txBody>
      </p:sp>
      <p:sp>
        <p:nvSpPr>
          <p:cNvPr id="18" name="Hexagon 14"/>
          <p:cNvSpPr>
            <a:spLocks noChangeAspect="1"/>
          </p:cNvSpPr>
          <p:nvPr userDrawn="1"/>
        </p:nvSpPr>
        <p:spPr>
          <a:xfrm rot="16200000">
            <a:off x="1102931" y="5458868"/>
            <a:ext cx="208800" cy="180000"/>
          </a:xfrm>
          <a:prstGeom prst="hexagon">
            <a:avLst>
              <a:gd name="adj" fmla="val 29977"/>
              <a:gd name="vf" fmla="val 115470"/>
            </a:avLst>
          </a:prstGeom>
          <a:solidFill>
            <a:srgbClr val="003F7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9" name="Hexagon 15"/>
          <p:cNvSpPr>
            <a:spLocks noChangeAspect="1"/>
          </p:cNvSpPr>
          <p:nvPr userDrawn="1"/>
        </p:nvSpPr>
        <p:spPr>
          <a:xfrm rot="16200000">
            <a:off x="1102931" y="5748387"/>
            <a:ext cx="208800" cy="180000"/>
          </a:xfrm>
          <a:prstGeom prst="hexagon">
            <a:avLst>
              <a:gd name="adj" fmla="val 29977"/>
              <a:gd name="vf" fmla="val 115470"/>
            </a:avLst>
          </a:prstGeom>
          <a:solidFill>
            <a:srgbClr val="00A58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0" name="TextBox 16"/>
          <p:cNvSpPr txBox="1"/>
          <p:nvPr userDrawn="1"/>
        </p:nvSpPr>
        <p:spPr>
          <a:xfrm>
            <a:off x="4998644" y="5345187"/>
            <a:ext cx="3509799" cy="597600"/>
          </a:xfrm>
          <a:prstGeom prst="rect">
            <a:avLst/>
          </a:prstGeom>
          <a:noFill/>
        </p:spPr>
        <p:txBody>
          <a:bodyPr wrap="square" rtlCol="0">
            <a:spAutoFit/>
          </a:bodyPr>
          <a:lstStyle/>
          <a:p>
            <a:pPr>
              <a:lnSpc>
                <a:spcPct val="110000"/>
              </a:lnSpc>
            </a:pPr>
            <a:r>
              <a:rPr lang="pt-BR" sz="1000" noProof="1">
                <a:latin typeface="Calibri"/>
                <a:cs typeface="Calibri"/>
              </a:rPr>
              <a:t>Illud autem non dubitatur quod cum esset aliquando virtutum omnium domicilium Roma, ingenuos advenas plerique nobilium, ut Homerici bacarum suavitate Lotophagi, humanitatis.</a:t>
            </a:r>
            <a:endParaRPr lang="pt-BR" sz="1000" noProof="1">
              <a:solidFill>
                <a:srgbClr val="003F7A"/>
              </a:solidFill>
              <a:latin typeface="Calibri"/>
              <a:cs typeface="Calibri"/>
            </a:endParaRPr>
          </a:p>
        </p:txBody>
      </p:sp>
      <p:graphicFrame>
        <p:nvGraphicFramePr>
          <p:cNvPr id="21" name="Chart 17"/>
          <p:cNvGraphicFramePr/>
          <p:nvPr userDrawn="1">
            <p:extLst>
              <p:ext uri="{D42A27DB-BD31-4B8C-83A1-F6EECF244321}">
                <p14:modId xmlns:p14="http://schemas.microsoft.com/office/powerpoint/2010/main" val="4229402718"/>
              </p:ext>
            </p:extLst>
          </p:nvPr>
        </p:nvGraphicFramePr>
        <p:xfrm>
          <a:off x="4880902" y="2261383"/>
          <a:ext cx="3627541" cy="2285866"/>
        </p:xfrm>
        <a:graphic>
          <a:graphicData uri="http://schemas.openxmlformats.org/drawingml/2006/chart">
            <c:chart xmlns:c="http://schemas.openxmlformats.org/drawingml/2006/chart" xmlns:r="http://schemas.openxmlformats.org/officeDocument/2006/relationships" r:id="rId3"/>
          </a:graphicData>
        </a:graphic>
      </p:graphicFrame>
      <p:sp>
        <p:nvSpPr>
          <p:cNvPr id="22" name="Hexagon 18"/>
          <p:cNvSpPr>
            <a:spLocks noChangeAspect="1"/>
          </p:cNvSpPr>
          <p:nvPr userDrawn="1"/>
        </p:nvSpPr>
        <p:spPr>
          <a:xfrm rot="16200000">
            <a:off x="5210177" y="4727811"/>
            <a:ext cx="208800" cy="180000"/>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3" name="TextBox 19"/>
          <p:cNvSpPr txBox="1"/>
          <p:nvPr userDrawn="1"/>
        </p:nvSpPr>
        <p:spPr>
          <a:xfrm>
            <a:off x="5425119" y="4691830"/>
            <a:ext cx="2809496" cy="247504"/>
          </a:xfrm>
          <a:prstGeom prst="rect">
            <a:avLst/>
          </a:prstGeom>
          <a:noFill/>
        </p:spPr>
        <p:txBody>
          <a:bodyPr wrap="square" rtlCol="0" anchor="ctr">
            <a:spAutoFit/>
          </a:bodyPr>
          <a:lstStyle/>
          <a:p>
            <a:pPr>
              <a:lnSpc>
                <a:spcPct val="90000"/>
              </a:lnSpc>
            </a:pPr>
            <a:r>
              <a:rPr lang="fr-FR" sz="1100" dirty="0"/>
              <a:t>Libellé 1</a:t>
            </a:r>
            <a:endParaRPr lang="en" sz="1100" b="1" dirty="0">
              <a:solidFill>
                <a:srgbClr val="E41D4B"/>
              </a:solidFill>
            </a:endParaRPr>
          </a:p>
        </p:txBody>
      </p:sp>
      <p:sp>
        <p:nvSpPr>
          <p:cNvPr id="24" name="TextBox 20"/>
          <p:cNvSpPr txBox="1"/>
          <p:nvPr userDrawn="1"/>
        </p:nvSpPr>
        <p:spPr>
          <a:xfrm>
            <a:off x="5425119" y="4979140"/>
            <a:ext cx="2809496" cy="247504"/>
          </a:xfrm>
          <a:prstGeom prst="rect">
            <a:avLst/>
          </a:prstGeom>
          <a:noFill/>
        </p:spPr>
        <p:txBody>
          <a:bodyPr wrap="square" rtlCol="0" anchor="ctr">
            <a:spAutoFit/>
          </a:bodyPr>
          <a:lstStyle/>
          <a:p>
            <a:pPr>
              <a:lnSpc>
                <a:spcPct val="90000"/>
              </a:lnSpc>
            </a:pPr>
            <a:r>
              <a:rPr lang="fr-FR" sz="1100" dirty="0"/>
              <a:t>Libellé 2</a:t>
            </a:r>
            <a:endParaRPr lang="en" sz="1100" b="1" dirty="0">
              <a:solidFill>
                <a:srgbClr val="E41D4B"/>
              </a:solidFill>
            </a:endParaRPr>
          </a:p>
        </p:txBody>
      </p:sp>
      <p:sp>
        <p:nvSpPr>
          <p:cNvPr id="25" name="Hexagon 21"/>
          <p:cNvSpPr>
            <a:spLocks noChangeAspect="1"/>
          </p:cNvSpPr>
          <p:nvPr userDrawn="1"/>
        </p:nvSpPr>
        <p:spPr>
          <a:xfrm rot="16200000">
            <a:off x="5210177" y="5017329"/>
            <a:ext cx="208800" cy="180000"/>
          </a:xfrm>
          <a:prstGeom prst="hexagon">
            <a:avLst>
              <a:gd name="adj" fmla="val 29977"/>
              <a:gd name="vf" fmla="val 115470"/>
            </a:avLst>
          </a:prstGeom>
          <a:solidFill>
            <a:srgbClr val="003F7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26" name="TextBox 22"/>
          <p:cNvSpPr txBox="1"/>
          <p:nvPr userDrawn="1"/>
        </p:nvSpPr>
        <p:spPr>
          <a:xfrm>
            <a:off x="1737816" y="3147785"/>
            <a:ext cx="1396392" cy="799706"/>
          </a:xfrm>
          <a:prstGeom prst="rect">
            <a:avLst/>
          </a:prstGeom>
          <a:noFill/>
        </p:spPr>
        <p:txBody>
          <a:bodyPr wrap="square" rtlCol="0" anchor="ctr">
            <a:spAutoFit/>
          </a:bodyPr>
          <a:lstStyle/>
          <a:p>
            <a:pPr algn="ctr">
              <a:lnSpc>
                <a:spcPct val="110000"/>
              </a:lnSpc>
            </a:pPr>
            <a:r>
              <a:rPr lang="fr-FR" sz="1400" dirty="0"/>
              <a:t>Texte</a:t>
            </a:r>
          </a:p>
          <a:p>
            <a:pPr algn="ctr">
              <a:lnSpc>
                <a:spcPct val="110000"/>
              </a:lnSpc>
            </a:pPr>
            <a:r>
              <a:rPr lang="fr-FR" sz="1400" dirty="0"/>
              <a:t>commentaire</a:t>
            </a:r>
          </a:p>
          <a:p>
            <a:pPr algn="ctr">
              <a:lnSpc>
                <a:spcPct val="110000"/>
              </a:lnSpc>
            </a:pPr>
            <a:r>
              <a:rPr lang="fr-FR" sz="1400" dirty="0"/>
              <a:t>ici</a:t>
            </a:r>
          </a:p>
        </p:txBody>
      </p:sp>
      <p:sp>
        <p:nvSpPr>
          <p:cNvPr id="27" name="Text Placeholder 12"/>
          <p:cNvSpPr>
            <a:spLocks noGrp="1"/>
          </p:cNvSpPr>
          <p:nvPr>
            <p:ph type="body" sz="quarter" idx="13" hasCustomPrompt="1"/>
          </p:nvPr>
        </p:nvSpPr>
        <p:spPr>
          <a:xfrm>
            <a:off x="689444" y="1432179"/>
            <a:ext cx="3376832" cy="650205"/>
          </a:xfrm>
          <a:prstGeom prst="rect">
            <a:avLst/>
          </a:prstGeom>
        </p:spPr>
        <p:txBody>
          <a:bodyPr vert="horz" anchor="b"/>
          <a:lstStyle>
            <a:lvl1pPr marL="0" indent="0">
              <a:lnSpc>
                <a:spcPct val="90000"/>
              </a:lnSpc>
              <a:spcBef>
                <a:spcPts val="0"/>
              </a:spcBef>
              <a:buNone/>
              <a:defRPr sz="1600" b="1" cap="all"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DU GRAPHIQUE N°1</a:t>
            </a:r>
          </a:p>
        </p:txBody>
      </p:sp>
      <p:sp>
        <p:nvSpPr>
          <p:cNvPr id="28" name="Text Placeholder 12"/>
          <p:cNvSpPr>
            <a:spLocks noGrp="1"/>
          </p:cNvSpPr>
          <p:nvPr>
            <p:ph type="body" sz="quarter" idx="14" hasCustomPrompt="1"/>
          </p:nvPr>
        </p:nvSpPr>
        <p:spPr>
          <a:xfrm>
            <a:off x="4998644" y="1432179"/>
            <a:ext cx="3376832" cy="650205"/>
          </a:xfrm>
          <a:prstGeom prst="rect">
            <a:avLst/>
          </a:prstGeom>
        </p:spPr>
        <p:txBody>
          <a:bodyPr vert="horz" anchor="b"/>
          <a:lstStyle>
            <a:lvl1pPr marL="0" indent="0">
              <a:lnSpc>
                <a:spcPct val="90000"/>
              </a:lnSpc>
              <a:spcBef>
                <a:spcPts val="0"/>
              </a:spcBef>
              <a:buNone/>
              <a:defRPr sz="1600" b="1" cap="all"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DU GRAPHIQUE N°2</a:t>
            </a:r>
          </a:p>
        </p:txBody>
      </p:sp>
      <p:cxnSp>
        <p:nvCxnSpPr>
          <p:cNvPr id="36"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17"/>
          <p:cNvCxnSpPr/>
          <p:nvPr userDrawn="1"/>
        </p:nvCxnSpPr>
        <p:spPr>
          <a:xfrm flipH="1">
            <a:off x="433511" y="552379"/>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32"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cxnSp>
        <p:nvCxnSpPr>
          <p:cNvPr id="33" name="Straight Connector 3"/>
          <p:cNvCxnSpPr/>
          <p:nvPr userDrawn="1"/>
        </p:nvCxnSpPr>
        <p:spPr>
          <a:xfrm flipH="1">
            <a:off x="983762" y="1080655"/>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34" name="Text Placeholder 12"/>
          <p:cNvSpPr>
            <a:spLocks noGrp="1"/>
          </p:cNvSpPr>
          <p:nvPr>
            <p:ph type="body" sz="quarter" idx="12" hasCustomPrompt="1"/>
          </p:nvPr>
        </p:nvSpPr>
        <p:spPr>
          <a:xfrm>
            <a:off x="428596" y="571480"/>
            <a:ext cx="571503" cy="642942"/>
          </a:xfrm>
          <a:prstGeom prst="rect">
            <a:avLst/>
          </a:prstGeom>
        </p:spPr>
        <p:txBody>
          <a:bodyPr vert="horz" lIns="0" tIns="0" rIns="0" bIns="0" anchor="b"/>
          <a:lstStyle>
            <a:lvl1pPr marL="0" indent="0" algn="r">
              <a:lnSpc>
                <a:spcPct val="90000"/>
              </a:lnSpc>
              <a:spcBef>
                <a:spcPts val="0"/>
              </a:spcBef>
              <a:buNone/>
              <a:defRPr sz="3600" b="1" i="1" baseline="0">
                <a:solidFill>
                  <a:srgbClr val="E0004D"/>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35"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b">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ntenu 3">
    <p:spTree>
      <p:nvGrpSpPr>
        <p:cNvPr id="1" name=""/>
        <p:cNvGrpSpPr/>
        <p:nvPr/>
      </p:nvGrpSpPr>
      <p:grpSpPr>
        <a:xfrm>
          <a:off x="0" y="0"/>
          <a:ext cx="0" cy="0"/>
          <a:chOff x="0" y="0"/>
          <a:chExt cx="0" cy="0"/>
        </a:xfrm>
      </p:grpSpPr>
      <p:cxnSp>
        <p:nvCxnSpPr>
          <p:cNvPr id="4" name="Straight Connector 3"/>
          <p:cNvCxnSpPr/>
          <p:nvPr userDrawn="1"/>
        </p:nvCxnSpPr>
        <p:spPr>
          <a:xfrm flipH="1">
            <a:off x="445623" y="1122304"/>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429418" y="1338083"/>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H="1">
            <a:off x="429418" y="651898"/>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17" name="Text Placeholder 12"/>
          <p:cNvSpPr>
            <a:spLocks noGrp="1"/>
          </p:cNvSpPr>
          <p:nvPr>
            <p:ph type="body" sz="quarter" idx="12" hasCustomPrompt="1"/>
          </p:nvPr>
        </p:nvSpPr>
        <p:spPr>
          <a:xfrm>
            <a:off x="583823" y="645242"/>
            <a:ext cx="598097" cy="617062"/>
          </a:xfrm>
          <a:prstGeom prst="rect">
            <a:avLst/>
          </a:prstGeom>
        </p:spPr>
        <p:txBody>
          <a:bodyPr vert="horz" anchor="b"/>
          <a:lstStyle>
            <a:lvl1pPr marL="0" indent="0" algn="r">
              <a:lnSpc>
                <a:spcPct val="90000"/>
              </a:lnSpc>
              <a:spcBef>
                <a:spcPts val="0"/>
              </a:spcBef>
              <a:buNone/>
              <a:defRPr sz="3600" b="1" i="1"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19" name="Text Placeholder 12"/>
          <p:cNvSpPr>
            <a:spLocks noGrp="1"/>
          </p:cNvSpPr>
          <p:nvPr>
            <p:ph type="body" sz="quarter" idx="11" hasCustomPrompt="1"/>
          </p:nvPr>
        </p:nvSpPr>
        <p:spPr>
          <a:xfrm>
            <a:off x="1377238" y="713655"/>
            <a:ext cx="6775800" cy="538825"/>
          </a:xfrm>
          <a:prstGeom prst="rect">
            <a:avLst/>
          </a:prstGeom>
        </p:spPr>
        <p:txBody>
          <a:bodyPr vert="horz" anchor="b"/>
          <a:lstStyle>
            <a:lvl1pPr marL="0" indent="0">
              <a:lnSpc>
                <a:spcPct val="90000"/>
              </a:lnSpc>
              <a:spcBef>
                <a:spcPts val="0"/>
              </a:spcBef>
              <a:buNone/>
              <a:defRPr sz="28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21" name="Text Placeholder 12"/>
          <p:cNvSpPr>
            <a:spLocks noGrp="1"/>
          </p:cNvSpPr>
          <p:nvPr>
            <p:ph type="body" sz="quarter" idx="13" hasCustomPrompt="1"/>
          </p:nvPr>
        </p:nvSpPr>
        <p:spPr>
          <a:xfrm>
            <a:off x="689444" y="1432179"/>
            <a:ext cx="3376832" cy="650205"/>
          </a:xfrm>
          <a:prstGeom prst="rect">
            <a:avLst/>
          </a:prstGeom>
        </p:spPr>
        <p:txBody>
          <a:bodyPr vert="horz" anchor="b"/>
          <a:lstStyle>
            <a:lvl1pPr marL="0" indent="0">
              <a:lnSpc>
                <a:spcPct val="90000"/>
              </a:lnSpc>
              <a:spcBef>
                <a:spcPts val="0"/>
              </a:spcBef>
              <a:buNone/>
              <a:defRPr sz="1600" b="1" cap="all"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DU GRAPHIQUE N°1</a:t>
            </a:r>
          </a:p>
        </p:txBody>
      </p:sp>
      <p:sp>
        <p:nvSpPr>
          <p:cNvPr id="23" name="Text Placeholder 12"/>
          <p:cNvSpPr>
            <a:spLocks noGrp="1"/>
          </p:cNvSpPr>
          <p:nvPr>
            <p:ph type="body" sz="quarter" idx="14" hasCustomPrompt="1"/>
          </p:nvPr>
        </p:nvSpPr>
        <p:spPr>
          <a:xfrm>
            <a:off x="4998644" y="1432179"/>
            <a:ext cx="3376832" cy="650205"/>
          </a:xfrm>
          <a:prstGeom prst="rect">
            <a:avLst/>
          </a:prstGeom>
        </p:spPr>
        <p:txBody>
          <a:bodyPr vert="horz" anchor="b"/>
          <a:lstStyle>
            <a:lvl1pPr marL="0" indent="0">
              <a:lnSpc>
                <a:spcPct val="90000"/>
              </a:lnSpc>
              <a:spcBef>
                <a:spcPts val="0"/>
              </a:spcBef>
              <a:buNone/>
              <a:defRPr sz="1600" b="1" cap="all"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DU GRAPHIQUE N°2</a:t>
            </a:r>
          </a:p>
        </p:txBody>
      </p:sp>
      <p:sp>
        <p:nvSpPr>
          <p:cNvPr id="14" name="Espace réservé du pied de page 2"/>
          <p:cNvSpPr>
            <a:spLocks noGrp="1"/>
          </p:cNvSpPr>
          <p:nvPr>
            <p:ph type="ftr" sz="quarter" idx="3"/>
          </p:nvPr>
        </p:nvSpPr>
        <p:spPr>
          <a:xfrm>
            <a:off x="3124200" y="6429397"/>
            <a:ext cx="2895600" cy="285752"/>
          </a:xfrm>
        </p:spPr>
        <p:txBody>
          <a:bodyPr/>
          <a:lstStyle/>
          <a:p>
            <a:r>
              <a:rPr lang="fr-FR" dirty="0"/>
              <a:t>Action Logement Services</a:t>
            </a:r>
          </a:p>
        </p:txBody>
      </p:sp>
    </p:spTree>
    <p:extLst>
      <p:ext uri="{BB962C8B-B14F-4D97-AF65-F5344CB8AC3E}">
        <p14:creationId xmlns:p14="http://schemas.microsoft.com/office/powerpoint/2010/main" val="16956202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tenu 3">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110" y="549902"/>
            <a:ext cx="5911591" cy="6160410"/>
          </a:xfrm>
          <a:prstGeom prst="rect">
            <a:avLst/>
          </a:prstGeom>
        </p:spPr>
      </p:pic>
      <p:cxnSp>
        <p:nvCxnSpPr>
          <p:cNvPr id="4" name="Straight Connector 3"/>
          <p:cNvCxnSpPr/>
          <p:nvPr userDrawn="1"/>
        </p:nvCxnSpPr>
        <p:spPr>
          <a:xfrm flipH="1">
            <a:off x="445623" y="1122304"/>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429418" y="1338083"/>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H="1">
            <a:off x="429418" y="651898"/>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17" name="Text Placeholder 12"/>
          <p:cNvSpPr>
            <a:spLocks noGrp="1"/>
          </p:cNvSpPr>
          <p:nvPr>
            <p:ph type="body" sz="quarter" idx="12" hasCustomPrompt="1"/>
          </p:nvPr>
        </p:nvSpPr>
        <p:spPr>
          <a:xfrm>
            <a:off x="583823" y="645242"/>
            <a:ext cx="598097" cy="617062"/>
          </a:xfrm>
          <a:prstGeom prst="rect">
            <a:avLst/>
          </a:prstGeom>
        </p:spPr>
        <p:txBody>
          <a:bodyPr vert="horz" anchor="b"/>
          <a:lstStyle>
            <a:lvl1pPr marL="0" indent="0" algn="r">
              <a:lnSpc>
                <a:spcPct val="90000"/>
              </a:lnSpc>
              <a:spcBef>
                <a:spcPts val="0"/>
              </a:spcBef>
              <a:buNone/>
              <a:defRPr sz="3600" b="1" i="1"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19" name="Text Placeholder 12"/>
          <p:cNvSpPr>
            <a:spLocks noGrp="1"/>
          </p:cNvSpPr>
          <p:nvPr>
            <p:ph type="body" sz="quarter" idx="11" hasCustomPrompt="1"/>
          </p:nvPr>
        </p:nvSpPr>
        <p:spPr>
          <a:xfrm>
            <a:off x="1377238" y="713655"/>
            <a:ext cx="6775800" cy="538825"/>
          </a:xfrm>
          <a:prstGeom prst="rect">
            <a:avLst/>
          </a:prstGeom>
        </p:spPr>
        <p:txBody>
          <a:bodyPr vert="horz" anchor="b"/>
          <a:lstStyle>
            <a:lvl1pPr marL="0" indent="0">
              <a:lnSpc>
                <a:spcPct val="90000"/>
              </a:lnSpc>
              <a:spcBef>
                <a:spcPts val="0"/>
              </a:spcBef>
              <a:buNone/>
              <a:defRPr sz="28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14" name="Espace réservé du pied de page 2"/>
          <p:cNvSpPr>
            <a:spLocks noGrp="1"/>
          </p:cNvSpPr>
          <p:nvPr>
            <p:ph type="ftr" sz="quarter" idx="3"/>
          </p:nvPr>
        </p:nvSpPr>
        <p:spPr>
          <a:xfrm>
            <a:off x="3124200" y="6429397"/>
            <a:ext cx="2895600" cy="285752"/>
          </a:xfrm>
        </p:spPr>
        <p:txBody>
          <a:bodyPr/>
          <a:lstStyle/>
          <a:p>
            <a:r>
              <a:rPr lang="fr-FR" dirty="0"/>
              <a:t>Action Logement Services</a:t>
            </a:r>
          </a:p>
        </p:txBody>
      </p:sp>
      <p:cxnSp>
        <p:nvCxnSpPr>
          <p:cNvPr id="9" name="Straight Connector 16"/>
          <p:cNvCxnSpPr/>
          <p:nvPr userDrawn="1"/>
        </p:nvCxnSpPr>
        <p:spPr>
          <a:xfrm flipH="1">
            <a:off x="429418" y="6429396"/>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5029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ontenu 3">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8881" y="554739"/>
            <a:ext cx="5911591" cy="6160410"/>
          </a:xfrm>
          <a:prstGeom prst="rect">
            <a:avLst/>
          </a:prstGeom>
        </p:spPr>
      </p:pic>
      <p:cxnSp>
        <p:nvCxnSpPr>
          <p:cNvPr id="4" name="Straight Connector 3"/>
          <p:cNvCxnSpPr/>
          <p:nvPr userDrawn="1"/>
        </p:nvCxnSpPr>
        <p:spPr>
          <a:xfrm flipH="1">
            <a:off x="445623" y="1122304"/>
            <a:ext cx="230652" cy="0"/>
          </a:xfrm>
          <a:prstGeom prst="line">
            <a:avLst/>
          </a:prstGeom>
          <a:ln w="12700" cmpd="sng">
            <a:solidFill>
              <a:srgbClr val="003F7A"/>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429418" y="1338083"/>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H="1">
            <a:off x="429418" y="651898"/>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17" name="Text Placeholder 12"/>
          <p:cNvSpPr>
            <a:spLocks noGrp="1"/>
          </p:cNvSpPr>
          <p:nvPr>
            <p:ph type="body" sz="quarter" idx="12" hasCustomPrompt="1"/>
          </p:nvPr>
        </p:nvSpPr>
        <p:spPr>
          <a:xfrm>
            <a:off x="583823" y="645242"/>
            <a:ext cx="598097" cy="617062"/>
          </a:xfrm>
          <a:prstGeom prst="rect">
            <a:avLst/>
          </a:prstGeom>
        </p:spPr>
        <p:txBody>
          <a:bodyPr vert="horz" anchor="b"/>
          <a:lstStyle>
            <a:lvl1pPr marL="0" indent="0" algn="r">
              <a:lnSpc>
                <a:spcPct val="90000"/>
              </a:lnSpc>
              <a:spcBef>
                <a:spcPts val="0"/>
              </a:spcBef>
              <a:buNone/>
              <a:defRPr sz="3600" b="1" i="1" baseline="0">
                <a:solidFill>
                  <a:srgbClr val="E41D4B"/>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1</a:t>
            </a:r>
          </a:p>
        </p:txBody>
      </p:sp>
      <p:sp>
        <p:nvSpPr>
          <p:cNvPr id="19" name="Text Placeholder 12"/>
          <p:cNvSpPr>
            <a:spLocks noGrp="1"/>
          </p:cNvSpPr>
          <p:nvPr>
            <p:ph type="body" sz="quarter" idx="11" hasCustomPrompt="1"/>
          </p:nvPr>
        </p:nvSpPr>
        <p:spPr>
          <a:xfrm>
            <a:off x="1377238" y="713655"/>
            <a:ext cx="6775800" cy="538825"/>
          </a:xfrm>
          <a:prstGeom prst="rect">
            <a:avLst/>
          </a:prstGeom>
        </p:spPr>
        <p:txBody>
          <a:bodyPr vert="horz" anchor="b"/>
          <a:lstStyle>
            <a:lvl1pPr marL="0" indent="0">
              <a:lnSpc>
                <a:spcPct val="90000"/>
              </a:lnSpc>
              <a:spcBef>
                <a:spcPts val="0"/>
              </a:spcBef>
              <a:buNone/>
              <a:defRPr sz="28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
        <p:nvSpPr>
          <p:cNvPr id="14" name="Espace réservé du pied de page 2"/>
          <p:cNvSpPr>
            <a:spLocks noGrp="1"/>
          </p:cNvSpPr>
          <p:nvPr>
            <p:ph type="ftr" sz="quarter" idx="3"/>
          </p:nvPr>
        </p:nvSpPr>
        <p:spPr>
          <a:xfrm>
            <a:off x="3124200" y="6429397"/>
            <a:ext cx="2895600" cy="285752"/>
          </a:xfrm>
        </p:spPr>
        <p:txBody>
          <a:bodyPr/>
          <a:lstStyle/>
          <a:p>
            <a:r>
              <a:rPr lang="fr-FR" dirty="0"/>
              <a:t>Action Logement Services</a:t>
            </a:r>
          </a:p>
        </p:txBody>
      </p:sp>
      <p:cxnSp>
        <p:nvCxnSpPr>
          <p:cNvPr id="9" name="Straight Connector 16"/>
          <p:cNvCxnSpPr/>
          <p:nvPr userDrawn="1"/>
        </p:nvCxnSpPr>
        <p:spPr>
          <a:xfrm flipH="1">
            <a:off x="429418" y="6429396"/>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1615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re seul">
    <p:spTree>
      <p:nvGrpSpPr>
        <p:cNvPr id="1" name=""/>
        <p:cNvGrpSpPr/>
        <p:nvPr/>
      </p:nvGrpSpPr>
      <p:grpSpPr>
        <a:xfrm>
          <a:off x="0" y="0"/>
          <a:ext cx="0" cy="0"/>
          <a:chOff x="0" y="0"/>
          <a:chExt cx="0" cy="0"/>
        </a:xfrm>
      </p:grpSpPr>
      <p:sp>
        <p:nvSpPr>
          <p:cNvPr id="11"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Tree>
    <p:extLst>
      <p:ext uri="{BB962C8B-B14F-4D97-AF65-F5344CB8AC3E}">
        <p14:creationId xmlns:p14="http://schemas.microsoft.com/office/powerpoint/2010/main" val="2092479299"/>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1555303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6681148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347979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713627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0610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uverture blanche">
    <p:spTree>
      <p:nvGrpSpPr>
        <p:cNvPr id="1" name=""/>
        <p:cNvGrpSpPr/>
        <p:nvPr/>
      </p:nvGrpSpPr>
      <p:grpSpPr>
        <a:xfrm>
          <a:off x="0" y="0"/>
          <a:ext cx="0" cy="0"/>
          <a:chOff x="0" y="0"/>
          <a:chExt cx="0" cy="0"/>
        </a:xfrm>
      </p:grpSpPr>
      <p:grpSp>
        <p:nvGrpSpPr>
          <p:cNvPr id="327" name="Group 2"/>
          <p:cNvGrpSpPr/>
          <p:nvPr userDrawn="1"/>
        </p:nvGrpSpPr>
        <p:grpSpPr>
          <a:xfrm>
            <a:off x="188301" y="88767"/>
            <a:ext cx="8798156" cy="6698673"/>
            <a:chOff x="188301" y="88767"/>
            <a:chExt cx="8798156" cy="6698673"/>
          </a:xfrm>
        </p:grpSpPr>
        <p:grpSp>
          <p:nvGrpSpPr>
            <p:cNvPr id="328" name="Group 3"/>
            <p:cNvGrpSpPr/>
            <p:nvPr/>
          </p:nvGrpSpPr>
          <p:grpSpPr>
            <a:xfrm>
              <a:off x="188301" y="88767"/>
              <a:ext cx="8798156" cy="1783691"/>
              <a:chOff x="188301" y="108927"/>
              <a:chExt cx="8798156" cy="1783691"/>
            </a:xfrm>
          </p:grpSpPr>
          <p:sp>
            <p:nvSpPr>
              <p:cNvPr id="549" name="Hexagon 223"/>
              <p:cNvSpPr/>
              <p:nvPr/>
            </p:nvSpPr>
            <p:spPr>
              <a:xfrm rot="16200000">
                <a:off x="15025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0" name="Hexagon 224"/>
              <p:cNvSpPr/>
              <p:nvPr/>
            </p:nvSpPr>
            <p:spPr>
              <a:xfrm rot="16200000">
                <a:off x="62583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1" name="Hexagon 225"/>
              <p:cNvSpPr/>
              <p:nvPr/>
            </p:nvSpPr>
            <p:spPr>
              <a:xfrm rot="16200000">
                <a:off x="110140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2" name="Hexagon 226"/>
              <p:cNvSpPr/>
              <p:nvPr/>
            </p:nvSpPr>
            <p:spPr>
              <a:xfrm rot="16200000">
                <a:off x="157698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3" name="Hexagon 227"/>
              <p:cNvSpPr/>
              <p:nvPr/>
            </p:nvSpPr>
            <p:spPr>
              <a:xfrm rot="16200000">
                <a:off x="205255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4" name="Hexagon 228"/>
              <p:cNvSpPr/>
              <p:nvPr/>
            </p:nvSpPr>
            <p:spPr>
              <a:xfrm rot="16200000">
                <a:off x="252813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5" name="Hexagon 229"/>
              <p:cNvSpPr/>
              <p:nvPr/>
            </p:nvSpPr>
            <p:spPr>
              <a:xfrm rot="16200000">
                <a:off x="38804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6" name="Hexagon 230"/>
              <p:cNvSpPr/>
              <p:nvPr/>
            </p:nvSpPr>
            <p:spPr>
              <a:xfrm rot="16200000">
                <a:off x="86361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7" name="Hexagon 231"/>
              <p:cNvSpPr/>
              <p:nvPr/>
            </p:nvSpPr>
            <p:spPr>
              <a:xfrm rot="16200000">
                <a:off x="133919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8" name="Hexagon 232"/>
              <p:cNvSpPr/>
              <p:nvPr/>
            </p:nvSpPr>
            <p:spPr>
              <a:xfrm rot="16200000">
                <a:off x="181477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9" name="Hexagon 233"/>
              <p:cNvSpPr/>
              <p:nvPr/>
            </p:nvSpPr>
            <p:spPr>
              <a:xfrm rot="16200000">
                <a:off x="229034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0" name="Hexagon 234"/>
              <p:cNvSpPr/>
              <p:nvPr/>
            </p:nvSpPr>
            <p:spPr>
              <a:xfrm rot="16200000">
                <a:off x="276592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1" name="Hexagon 235"/>
              <p:cNvSpPr/>
              <p:nvPr/>
            </p:nvSpPr>
            <p:spPr>
              <a:xfrm rot="16200000">
                <a:off x="15025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2" name="Hexagon 236"/>
              <p:cNvSpPr/>
              <p:nvPr/>
            </p:nvSpPr>
            <p:spPr>
              <a:xfrm rot="16200000">
                <a:off x="62583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3" name="Hexagon 237"/>
              <p:cNvSpPr/>
              <p:nvPr/>
            </p:nvSpPr>
            <p:spPr>
              <a:xfrm rot="16200000">
                <a:off x="110140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4" name="Hexagon 238"/>
              <p:cNvSpPr/>
              <p:nvPr/>
            </p:nvSpPr>
            <p:spPr>
              <a:xfrm rot="16200000">
                <a:off x="157698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5" name="Hexagon 239"/>
              <p:cNvSpPr/>
              <p:nvPr/>
            </p:nvSpPr>
            <p:spPr>
              <a:xfrm rot="16200000">
                <a:off x="205255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6" name="Hexagon 240"/>
              <p:cNvSpPr/>
              <p:nvPr/>
            </p:nvSpPr>
            <p:spPr>
              <a:xfrm rot="16200000">
                <a:off x="252813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7" name="Hexagon 241"/>
              <p:cNvSpPr/>
              <p:nvPr/>
            </p:nvSpPr>
            <p:spPr>
              <a:xfrm rot="16200000">
                <a:off x="38804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8" name="Hexagon 242"/>
              <p:cNvSpPr/>
              <p:nvPr/>
            </p:nvSpPr>
            <p:spPr>
              <a:xfrm rot="16200000">
                <a:off x="86361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9" name="Hexagon 243"/>
              <p:cNvSpPr/>
              <p:nvPr/>
            </p:nvSpPr>
            <p:spPr>
              <a:xfrm rot="16200000">
                <a:off x="133919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0" name="Hexagon 244"/>
              <p:cNvSpPr/>
              <p:nvPr/>
            </p:nvSpPr>
            <p:spPr>
              <a:xfrm rot="16200000">
                <a:off x="181477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1" name="Hexagon 245"/>
              <p:cNvSpPr/>
              <p:nvPr/>
            </p:nvSpPr>
            <p:spPr>
              <a:xfrm rot="16200000">
                <a:off x="229034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2" name="Hexagon 246"/>
              <p:cNvSpPr/>
              <p:nvPr/>
            </p:nvSpPr>
            <p:spPr>
              <a:xfrm rot="16200000">
                <a:off x="276592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3" name="Hexagon 247"/>
              <p:cNvSpPr/>
              <p:nvPr/>
            </p:nvSpPr>
            <p:spPr>
              <a:xfrm rot="16200000">
                <a:off x="300371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4" name="Hexagon 248"/>
              <p:cNvSpPr/>
              <p:nvPr/>
            </p:nvSpPr>
            <p:spPr>
              <a:xfrm rot="16200000">
                <a:off x="347928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5" name="Hexagon 249"/>
              <p:cNvSpPr/>
              <p:nvPr/>
            </p:nvSpPr>
            <p:spPr>
              <a:xfrm rot="16200000">
                <a:off x="395486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6" name="Hexagon 250"/>
              <p:cNvSpPr/>
              <p:nvPr/>
            </p:nvSpPr>
            <p:spPr>
              <a:xfrm rot="16200000">
                <a:off x="443043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7" name="Hexagon 251"/>
              <p:cNvSpPr/>
              <p:nvPr/>
            </p:nvSpPr>
            <p:spPr>
              <a:xfrm rot="16200000">
                <a:off x="490601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8" name="Hexagon 252"/>
              <p:cNvSpPr/>
              <p:nvPr/>
            </p:nvSpPr>
            <p:spPr>
              <a:xfrm rot="16200000">
                <a:off x="538159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9" name="Hexagon 253"/>
              <p:cNvSpPr/>
              <p:nvPr/>
            </p:nvSpPr>
            <p:spPr>
              <a:xfrm rot="16200000">
                <a:off x="324149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0" name="Hexagon 254"/>
              <p:cNvSpPr/>
              <p:nvPr/>
            </p:nvSpPr>
            <p:spPr>
              <a:xfrm rot="16200000">
                <a:off x="371707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1" name="Hexagon 255"/>
              <p:cNvSpPr/>
              <p:nvPr/>
            </p:nvSpPr>
            <p:spPr>
              <a:xfrm rot="16200000">
                <a:off x="419265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2" name="Hexagon 256"/>
              <p:cNvSpPr/>
              <p:nvPr/>
            </p:nvSpPr>
            <p:spPr>
              <a:xfrm rot="16200000">
                <a:off x="466822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3" name="Hexagon 257"/>
              <p:cNvSpPr/>
              <p:nvPr/>
            </p:nvSpPr>
            <p:spPr>
              <a:xfrm rot="16200000">
                <a:off x="514380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4" name="Hexagon 258"/>
              <p:cNvSpPr/>
              <p:nvPr/>
            </p:nvSpPr>
            <p:spPr>
              <a:xfrm rot="16200000">
                <a:off x="561937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5" name="Hexagon 259"/>
              <p:cNvSpPr/>
              <p:nvPr/>
            </p:nvSpPr>
            <p:spPr>
              <a:xfrm rot="16200000">
                <a:off x="300371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6" name="Hexagon 260"/>
              <p:cNvSpPr/>
              <p:nvPr/>
            </p:nvSpPr>
            <p:spPr>
              <a:xfrm rot="16200000">
                <a:off x="347928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7" name="Hexagon 261"/>
              <p:cNvSpPr/>
              <p:nvPr/>
            </p:nvSpPr>
            <p:spPr>
              <a:xfrm rot="16200000">
                <a:off x="395486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8" name="Hexagon 262"/>
              <p:cNvSpPr/>
              <p:nvPr/>
            </p:nvSpPr>
            <p:spPr>
              <a:xfrm rot="16200000">
                <a:off x="443043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9" name="Hexagon 263"/>
              <p:cNvSpPr/>
              <p:nvPr/>
            </p:nvSpPr>
            <p:spPr>
              <a:xfrm rot="16200000">
                <a:off x="490601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0" name="Hexagon 264"/>
              <p:cNvSpPr/>
              <p:nvPr/>
            </p:nvSpPr>
            <p:spPr>
              <a:xfrm rot="16200000">
                <a:off x="538159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1" name="Hexagon 265"/>
              <p:cNvSpPr/>
              <p:nvPr/>
            </p:nvSpPr>
            <p:spPr>
              <a:xfrm rot="16200000">
                <a:off x="324149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2" name="Hexagon 266"/>
              <p:cNvSpPr/>
              <p:nvPr/>
            </p:nvSpPr>
            <p:spPr>
              <a:xfrm rot="16200000">
                <a:off x="371707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3" name="Hexagon 267"/>
              <p:cNvSpPr/>
              <p:nvPr/>
            </p:nvSpPr>
            <p:spPr>
              <a:xfrm rot="16200000">
                <a:off x="419265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4" name="Hexagon 268"/>
              <p:cNvSpPr/>
              <p:nvPr/>
            </p:nvSpPr>
            <p:spPr>
              <a:xfrm rot="16200000">
                <a:off x="466822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5" name="Hexagon 269"/>
              <p:cNvSpPr/>
              <p:nvPr/>
            </p:nvSpPr>
            <p:spPr>
              <a:xfrm rot="16200000">
                <a:off x="514380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6" name="Hexagon 270"/>
              <p:cNvSpPr/>
              <p:nvPr/>
            </p:nvSpPr>
            <p:spPr>
              <a:xfrm rot="16200000">
                <a:off x="561937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7" name="Hexagon 271"/>
              <p:cNvSpPr/>
              <p:nvPr/>
            </p:nvSpPr>
            <p:spPr>
              <a:xfrm rot="16200000">
                <a:off x="585716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8" name="Hexagon 272"/>
              <p:cNvSpPr/>
              <p:nvPr/>
            </p:nvSpPr>
            <p:spPr>
              <a:xfrm rot="16200000">
                <a:off x="633274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9" name="Hexagon 273"/>
              <p:cNvSpPr/>
              <p:nvPr/>
            </p:nvSpPr>
            <p:spPr>
              <a:xfrm rot="16200000">
                <a:off x="680831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0" name="Hexagon 274"/>
              <p:cNvSpPr/>
              <p:nvPr/>
            </p:nvSpPr>
            <p:spPr>
              <a:xfrm rot="16200000">
                <a:off x="728389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1" name="Hexagon 275"/>
              <p:cNvSpPr/>
              <p:nvPr/>
            </p:nvSpPr>
            <p:spPr>
              <a:xfrm rot="16200000">
                <a:off x="775947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2" name="Hexagon 276"/>
              <p:cNvSpPr/>
              <p:nvPr/>
            </p:nvSpPr>
            <p:spPr>
              <a:xfrm rot="16200000">
                <a:off x="823504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3" name="Hexagon 277"/>
              <p:cNvSpPr/>
              <p:nvPr/>
            </p:nvSpPr>
            <p:spPr>
              <a:xfrm rot="16200000">
                <a:off x="609495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4" name="Hexagon 278"/>
              <p:cNvSpPr/>
              <p:nvPr/>
            </p:nvSpPr>
            <p:spPr>
              <a:xfrm rot="16200000">
                <a:off x="657053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5" name="Hexagon 279"/>
              <p:cNvSpPr/>
              <p:nvPr/>
            </p:nvSpPr>
            <p:spPr>
              <a:xfrm rot="16200000">
                <a:off x="704610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6" name="Hexagon 280"/>
              <p:cNvSpPr/>
              <p:nvPr/>
            </p:nvSpPr>
            <p:spPr>
              <a:xfrm rot="16200000">
                <a:off x="752168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7" name="Hexagon 281"/>
              <p:cNvSpPr/>
              <p:nvPr/>
            </p:nvSpPr>
            <p:spPr>
              <a:xfrm rot="16200000">
                <a:off x="799725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8" name="Hexagon 282"/>
              <p:cNvSpPr/>
              <p:nvPr/>
            </p:nvSpPr>
            <p:spPr>
              <a:xfrm rot="16200000">
                <a:off x="847283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9" name="Hexagon 283"/>
              <p:cNvSpPr/>
              <p:nvPr/>
            </p:nvSpPr>
            <p:spPr>
              <a:xfrm rot="16200000">
                <a:off x="585716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0" name="Hexagon 284"/>
              <p:cNvSpPr/>
              <p:nvPr/>
            </p:nvSpPr>
            <p:spPr>
              <a:xfrm rot="16200000">
                <a:off x="633274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1" name="Hexagon 285"/>
              <p:cNvSpPr/>
              <p:nvPr/>
            </p:nvSpPr>
            <p:spPr>
              <a:xfrm rot="16200000">
                <a:off x="680831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2" name="Hexagon 286"/>
              <p:cNvSpPr/>
              <p:nvPr/>
            </p:nvSpPr>
            <p:spPr>
              <a:xfrm rot="16200000">
                <a:off x="728389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3" name="Hexagon 287"/>
              <p:cNvSpPr/>
              <p:nvPr/>
            </p:nvSpPr>
            <p:spPr>
              <a:xfrm rot="16200000">
                <a:off x="775947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4" name="Hexagon 288"/>
              <p:cNvSpPr/>
              <p:nvPr/>
            </p:nvSpPr>
            <p:spPr>
              <a:xfrm rot="16200000">
                <a:off x="823504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5" name="Hexagon 289"/>
              <p:cNvSpPr/>
              <p:nvPr/>
            </p:nvSpPr>
            <p:spPr>
              <a:xfrm rot="16200000">
                <a:off x="609495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6" name="Hexagon 290"/>
              <p:cNvSpPr/>
              <p:nvPr/>
            </p:nvSpPr>
            <p:spPr>
              <a:xfrm rot="16200000">
                <a:off x="657053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7" name="Hexagon 291"/>
              <p:cNvSpPr/>
              <p:nvPr/>
            </p:nvSpPr>
            <p:spPr>
              <a:xfrm rot="16200000">
                <a:off x="704610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8" name="Hexagon 292"/>
              <p:cNvSpPr/>
              <p:nvPr/>
            </p:nvSpPr>
            <p:spPr>
              <a:xfrm rot="16200000">
                <a:off x="752168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9" name="Hexagon 293"/>
              <p:cNvSpPr/>
              <p:nvPr/>
            </p:nvSpPr>
            <p:spPr>
              <a:xfrm rot="16200000">
                <a:off x="799725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0" name="Hexagon 294"/>
              <p:cNvSpPr/>
              <p:nvPr/>
            </p:nvSpPr>
            <p:spPr>
              <a:xfrm rot="16200000">
                <a:off x="847283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329" name="Group 4"/>
            <p:cNvGrpSpPr/>
            <p:nvPr/>
          </p:nvGrpSpPr>
          <p:grpSpPr>
            <a:xfrm>
              <a:off x="188301" y="1731764"/>
              <a:ext cx="8798156" cy="1783691"/>
              <a:chOff x="188301" y="108927"/>
              <a:chExt cx="8798156" cy="1783691"/>
            </a:xfrm>
          </p:grpSpPr>
          <p:sp>
            <p:nvSpPr>
              <p:cNvPr id="477" name="Hexagon 151"/>
              <p:cNvSpPr/>
              <p:nvPr/>
            </p:nvSpPr>
            <p:spPr>
              <a:xfrm rot="16200000">
                <a:off x="15025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8" name="Hexagon 152"/>
              <p:cNvSpPr/>
              <p:nvPr/>
            </p:nvSpPr>
            <p:spPr>
              <a:xfrm rot="16200000">
                <a:off x="62583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9" name="Hexagon 153"/>
              <p:cNvSpPr/>
              <p:nvPr/>
            </p:nvSpPr>
            <p:spPr>
              <a:xfrm rot="16200000">
                <a:off x="110140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0" name="Hexagon 154"/>
              <p:cNvSpPr/>
              <p:nvPr/>
            </p:nvSpPr>
            <p:spPr>
              <a:xfrm rot="16200000">
                <a:off x="157698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1" name="Hexagon 155"/>
              <p:cNvSpPr/>
              <p:nvPr/>
            </p:nvSpPr>
            <p:spPr>
              <a:xfrm rot="16200000">
                <a:off x="205255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2" name="Hexagon 156"/>
              <p:cNvSpPr/>
              <p:nvPr/>
            </p:nvSpPr>
            <p:spPr>
              <a:xfrm rot="16200000">
                <a:off x="252813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3" name="Hexagon 157"/>
              <p:cNvSpPr/>
              <p:nvPr/>
            </p:nvSpPr>
            <p:spPr>
              <a:xfrm rot="16200000">
                <a:off x="38804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4" name="Hexagon 158"/>
              <p:cNvSpPr/>
              <p:nvPr/>
            </p:nvSpPr>
            <p:spPr>
              <a:xfrm rot="16200000">
                <a:off x="86361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5" name="Hexagon 159"/>
              <p:cNvSpPr/>
              <p:nvPr/>
            </p:nvSpPr>
            <p:spPr>
              <a:xfrm rot="16200000">
                <a:off x="133919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6" name="Hexagon 160"/>
              <p:cNvSpPr/>
              <p:nvPr/>
            </p:nvSpPr>
            <p:spPr>
              <a:xfrm rot="16200000">
                <a:off x="181477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7" name="Hexagon 161"/>
              <p:cNvSpPr/>
              <p:nvPr/>
            </p:nvSpPr>
            <p:spPr>
              <a:xfrm rot="16200000">
                <a:off x="229034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8" name="Hexagon 162"/>
              <p:cNvSpPr/>
              <p:nvPr/>
            </p:nvSpPr>
            <p:spPr>
              <a:xfrm rot="16200000">
                <a:off x="276592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89" name="Hexagon 163"/>
              <p:cNvSpPr/>
              <p:nvPr/>
            </p:nvSpPr>
            <p:spPr>
              <a:xfrm rot="16200000">
                <a:off x="15025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0" name="Hexagon 164"/>
              <p:cNvSpPr/>
              <p:nvPr/>
            </p:nvSpPr>
            <p:spPr>
              <a:xfrm rot="16200000">
                <a:off x="62583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1" name="Hexagon 165"/>
              <p:cNvSpPr/>
              <p:nvPr/>
            </p:nvSpPr>
            <p:spPr>
              <a:xfrm rot="16200000">
                <a:off x="110140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2" name="Hexagon 166"/>
              <p:cNvSpPr/>
              <p:nvPr/>
            </p:nvSpPr>
            <p:spPr>
              <a:xfrm rot="16200000">
                <a:off x="157698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3" name="Hexagon 167"/>
              <p:cNvSpPr/>
              <p:nvPr/>
            </p:nvSpPr>
            <p:spPr>
              <a:xfrm rot="16200000">
                <a:off x="205255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4" name="Hexagon 168"/>
              <p:cNvSpPr/>
              <p:nvPr/>
            </p:nvSpPr>
            <p:spPr>
              <a:xfrm rot="16200000">
                <a:off x="252813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5" name="Hexagon 169"/>
              <p:cNvSpPr/>
              <p:nvPr/>
            </p:nvSpPr>
            <p:spPr>
              <a:xfrm rot="16200000">
                <a:off x="38804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6" name="Hexagon 170"/>
              <p:cNvSpPr/>
              <p:nvPr/>
            </p:nvSpPr>
            <p:spPr>
              <a:xfrm rot="16200000">
                <a:off x="86361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7" name="Hexagon 171"/>
              <p:cNvSpPr/>
              <p:nvPr/>
            </p:nvSpPr>
            <p:spPr>
              <a:xfrm rot="16200000">
                <a:off x="133919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8" name="Hexagon 172"/>
              <p:cNvSpPr/>
              <p:nvPr/>
            </p:nvSpPr>
            <p:spPr>
              <a:xfrm rot="16200000">
                <a:off x="181477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99" name="Hexagon 173"/>
              <p:cNvSpPr/>
              <p:nvPr/>
            </p:nvSpPr>
            <p:spPr>
              <a:xfrm rot="16200000">
                <a:off x="229034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0" name="Hexagon 174"/>
              <p:cNvSpPr/>
              <p:nvPr/>
            </p:nvSpPr>
            <p:spPr>
              <a:xfrm rot="16200000">
                <a:off x="276592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1" name="Hexagon 175"/>
              <p:cNvSpPr/>
              <p:nvPr/>
            </p:nvSpPr>
            <p:spPr>
              <a:xfrm rot="16200000">
                <a:off x="300371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2" name="Hexagon 176"/>
              <p:cNvSpPr/>
              <p:nvPr/>
            </p:nvSpPr>
            <p:spPr>
              <a:xfrm rot="16200000">
                <a:off x="347928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3" name="Hexagon 177"/>
              <p:cNvSpPr/>
              <p:nvPr/>
            </p:nvSpPr>
            <p:spPr>
              <a:xfrm rot="16200000">
                <a:off x="395486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4" name="Hexagon 178"/>
              <p:cNvSpPr/>
              <p:nvPr/>
            </p:nvSpPr>
            <p:spPr>
              <a:xfrm rot="16200000">
                <a:off x="443043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5" name="Hexagon 179"/>
              <p:cNvSpPr/>
              <p:nvPr/>
            </p:nvSpPr>
            <p:spPr>
              <a:xfrm rot="16200000">
                <a:off x="490601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6" name="Hexagon 180"/>
              <p:cNvSpPr/>
              <p:nvPr/>
            </p:nvSpPr>
            <p:spPr>
              <a:xfrm rot="16200000">
                <a:off x="538159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7" name="Hexagon 181"/>
              <p:cNvSpPr/>
              <p:nvPr/>
            </p:nvSpPr>
            <p:spPr>
              <a:xfrm rot="16200000">
                <a:off x="324149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8" name="Hexagon 182"/>
              <p:cNvSpPr/>
              <p:nvPr/>
            </p:nvSpPr>
            <p:spPr>
              <a:xfrm rot="16200000">
                <a:off x="371707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09" name="Hexagon 183"/>
              <p:cNvSpPr/>
              <p:nvPr/>
            </p:nvSpPr>
            <p:spPr>
              <a:xfrm rot="16200000">
                <a:off x="419265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0" name="Hexagon 184"/>
              <p:cNvSpPr/>
              <p:nvPr/>
            </p:nvSpPr>
            <p:spPr>
              <a:xfrm rot="16200000">
                <a:off x="466822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1" name="Hexagon 185"/>
              <p:cNvSpPr/>
              <p:nvPr/>
            </p:nvSpPr>
            <p:spPr>
              <a:xfrm rot="16200000">
                <a:off x="514380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2" name="Hexagon 186"/>
              <p:cNvSpPr/>
              <p:nvPr/>
            </p:nvSpPr>
            <p:spPr>
              <a:xfrm rot="16200000">
                <a:off x="561937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3" name="Hexagon 187"/>
              <p:cNvSpPr/>
              <p:nvPr/>
            </p:nvSpPr>
            <p:spPr>
              <a:xfrm rot="16200000">
                <a:off x="300371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4" name="Hexagon 188"/>
              <p:cNvSpPr/>
              <p:nvPr/>
            </p:nvSpPr>
            <p:spPr>
              <a:xfrm rot="16200000">
                <a:off x="347928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5" name="Hexagon 189"/>
              <p:cNvSpPr/>
              <p:nvPr/>
            </p:nvSpPr>
            <p:spPr>
              <a:xfrm rot="16200000">
                <a:off x="395486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6" name="Hexagon 190"/>
              <p:cNvSpPr/>
              <p:nvPr/>
            </p:nvSpPr>
            <p:spPr>
              <a:xfrm rot="16200000">
                <a:off x="443043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7" name="Hexagon 191"/>
              <p:cNvSpPr/>
              <p:nvPr/>
            </p:nvSpPr>
            <p:spPr>
              <a:xfrm rot="16200000">
                <a:off x="490601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8" name="Hexagon 192"/>
              <p:cNvSpPr/>
              <p:nvPr/>
            </p:nvSpPr>
            <p:spPr>
              <a:xfrm rot="16200000">
                <a:off x="538159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9" name="Hexagon 193"/>
              <p:cNvSpPr/>
              <p:nvPr/>
            </p:nvSpPr>
            <p:spPr>
              <a:xfrm rot="16200000">
                <a:off x="324149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0" name="Hexagon 194"/>
              <p:cNvSpPr/>
              <p:nvPr/>
            </p:nvSpPr>
            <p:spPr>
              <a:xfrm rot="16200000">
                <a:off x="371707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1" name="Hexagon 195"/>
              <p:cNvSpPr/>
              <p:nvPr/>
            </p:nvSpPr>
            <p:spPr>
              <a:xfrm rot="16200000">
                <a:off x="419265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2" name="Hexagon 196"/>
              <p:cNvSpPr/>
              <p:nvPr/>
            </p:nvSpPr>
            <p:spPr>
              <a:xfrm rot="16200000">
                <a:off x="466822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3" name="Hexagon 197"/>
              <p:cNvSpPr/>
              <p:nvPr/>
            </p:nvSpPr>
            <p:spPr>
              <a:xfrm rot="16200000">
                <a:off x="514380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4" name="Hexagon 198"/>
              <p:cNvSpPr/>
              <p:nvPr/>
            </p:nvSpPr>
            <p:spPr>
              <a:xfrm rot="16200000">
                <a:off x="561937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5" name="Hexagon 199"/>
              <p:cNvSpPr/>
              <p:nvPr/>
            </p:nvSpPr>
            <p:spPr>
              <a:xfrm rot="16200000">
                <a:off x="585716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6" name="Hexagon 200"/>
              <p:cNvSpPr/>
              <p:nvPr/>
            </p:nvSpPr>
            <p:spPr>
              <a:xfrm rot="16200000">
                <a:off x="633274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7" name="Hexagon 201"/>
              <p:cNvSpPr/>
              <p:nvPr/>
            </p:nvSpPr>
            <p:spPr>
              <a:xfrm rot="16200000">
                <a:off x="680831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8" name="Hexagon 202"/>
              <p:cNvSpPr/>
              <p:nvPr/>
            </p:nvSpPr>
            <p:spPr>
              <a:xfrm rot="16200000">
                <a:off x="728389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9" name="Hexagon 203"/>
              <p:cNvSpPr/>
              <p:nvPr/>
            </p:nvSpPr>
            <p:spPr>
              <a:xfrm rot="16200000">
                <a:off x="775947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0" name="Hexagon 204"/>
              <p:cNvSpPr/>
              <p:nvPr/>
            </p:nvSpPr>
            <p:spPr>
              <a:xfrm rot="16200000">
                <a:off x="823504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1" name="Hexagon 205"/>
              <p:cNvSpPr/>
              <p:nvPr/>
            </p:nvSpPr>
            <p:spPr>
              <a:xfrm rot="16200000">
                <a:off x="609495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2" name="Hexagon 206"/>
              <p:cNvSpPr/>
              <p:nvPr/>
            </p:nvSpPr>
            <p:spPr>
              <a:xfrm rot="16200000">
                <a:off x="657053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3" name="Hexagon 207"/>
              <p:cNvSpPr/>
              <p:nvPr/>
            </p:nvSpPr>
            <p:spPr>
              <a:xfrm rot="16200000">
                <a:off x="704610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4" name="Hexagon 208"/>
              <p:cNvSpPr/>
              <p:nvPr/>
            </p:nvSpPr>
            <p:spPr>
              <a:xfrm rot="16200000">
                <a:off x="752168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5" name="Hexagon 209"/>
              <p:cNvSpPr/>
              <p:nvPr/>
            </p:nvSpPr>
            <p:spPr>
              <a:xfrm rot="16200000">
                <a:off x="799725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6" name="Hexagon 210"/>
              <p:cNvSpPr/>
              <p:nvPr/>
            </p:nvSpPr>
            <p:spPr>
              <a:xfrm rot="16200000">
                <a:off x="847283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7" name="Hexagon 211"/>
              <p:cNvSpPr/>
              <p:nvPr/>
            </p:nvSpPr>
            <p:spPr>
              <a:xfrm rot="16200000">
                <a:off x="585716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8" name="Hexagon 212"/>
              <p:cNvSpPr/>
              <p:nvPr/>
            </p:nvSpPr>
            <p:spPr>
              <a:xfrm rot="16200000">
                <a:off x="633274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9" name="Hexagon 213"/>
              <p:cNvSpPr/>
              <p:nvPr/>
            </p:nvSpPr>
            <p:spPr>
              <a:xfrm rot="16200000">
                <a:off x="680831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0" name="Hexagon 214"/>
              <p:cNvSpPr/>
              <p:nvPr/>
            </p:nvSpPr>
            <p:spPr>
              <a:xfrm rot="16200000">
                <a:off x="728389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1" name="Hexagon 215"/>
              <p:cNvSpPr/>
              <p:nvPr/>
            </p:nvSpPr>
            <p:spPr>
              <a:xfrm rot="16200000">
                <a:off x="775947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2" name="Hexagon 216"/>
              <p:cNvSpPr/>
              <p:nvPr/>
            </p:nvSpPr>
            <p:spPr>
              <a:xfrm rot="16200000">
                <a:off x="823504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3" name="Hexagon 217"/>
              <p:cNvSpPr/>
              <p:nvPr/>
            </p:nvSpPr>
            <p:spPr>
              <a:xfrm rot="16200000">
                <a:off x="609495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4" name="Hexagon 218"/>
              <p:cNvSpPr/>
              <p:nvPr/>
            </p:nvSpPr>
            <p:spPr>
              <a:xfrm rot="16200000">
                <a:off x="657053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5" name="Hexagon 219"/>
              <p:cNvSpPr/>
              <p:nvPr/>
            </p:nvSpPr>
            <p:spPr>
              <a:xfrm rot="16200000">
                <a:off x="704610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6" name="Hexagon 220"/>
              <p:cNvSpPr/>
              <p:nvPr/>
            </p:nvSpPr>
            <p:spPr>
              <a:xfrm rot="16200000">
                <a:off x="752168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7" name="Hexagon 221"/>
              <p:cNvSpPr/>
              <p:nvPr/>
            </p:nvSpPr>
            <p:spPr>
              <a:xfrm rot="16200000">
                <a:off x="799725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8" name="Hexagon 222"/>
              <p:cNvSpPr/>
              <p:nvPr/>
            </p:nvSpPr>
            <p:spPr>
              <a:xfrm rot="16200000">
                <a:off x="847283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330" name="Group 5"/>
            <p:cNvGrpSpPr/>
            <p:nvPr/>
          </p:nvGrpSpPr>
          <p:grpSpPr>
            <a:xfrm>
              <a:off x="188301" y="3366149"/>
              <a:ext cx="8798156" cy="1783691"/>
              <a:chOff x="188301" y="108927"/>
              <a:chExt cx="8798156" cy="1783691"/>
            </a:xfrm>
          </p:grpSpPr>
          <p:sp>
            <p:nvSpPr>
              <p:cNvPr id="405" name="Hexagon 79"/>
              <p:cNvSpPr/>
              <p:nvPr/>
            </p:nvSpPr>
            <p:spPr>
              <a:xfrm rot="16200000">
                <a:off x="15025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6" name="Hexagon 80"/>
              <p:cNvSpPr/>
              <p:nvPr/>
            </p:nvSpPr>
            <p:spPr>
              <a:xfrm rot="16200000">
                <a:off x="62583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7" name="Hexagon 81"/>
              <p:cNvSpPr/>
              <p:nvPr/>
            </p:nvSpPr>
            <p:spPr>
              <a:xfrm rot="16200000">
                <a:off x="110140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8" name="Hexagon 82"/>
              <p:cNvSpPr/>
              <p:nvPr/>
            </p:nvSpPr>
            <p:spPr>
              <a:xfrm rot="16200000">
                <a:off x="157698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9" name="Hexagon 83"/>
              <p:cNvSpPr/>
              <p:nvPr/>
            </p:nvSpPr>
            <p:spPr>
              <a:xfrm rot="16200000">
                <a:off x="205255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0" name="Hexagon 84"/>
              <p:cNvSpPr/>
              <p:nvPr/>
            </p:nvSpPr>
            <p:spPr>
              <a:xfrm rot="16200000">
                <a:off x="252813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1" name="Hexagon 85"/>
              <p:cNvSpPr/>
              <p:nvPr/>
            </p:nvSpPr>
            <p:spPr>
              <a:xfrm rot="16200000">
                <a:off x="38804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2" name="Hexagon 86"/>
              <p:cNvSpPr/>
              <p:nvPr/>
            </p:nvSpPr>
            <p:spPr>
              <a:xfrm rot="16200000">
                <a:off x="86361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3" name="Hexagon 87"/>
              <p:cNvSpPr/>
              <p:nvPr/>
            </p:nvSpPr>
            <p:spPr>
              <a:xfrm rot="16200000">
                <a:off x="133919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4" name="Hexagon 88"/>
              <p:cNvSpPr/>
              <p:nvPr/>
            </p:nvSpPr>
            <p:spPr>
              <a:xfrm rot="16200000">
                <a:off x="181477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5" name="Hexagon 89"/>
              <p:cNvSpPr/>
              <p:nvPr/>
            </p:nvSpPr>
            <p:spPr>
              <a:xfrm rot="16200000">
                <a:off x="229034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6" name="Hexagon 90"/>
              <p:cNvSpPr/>
              <p:nvPr/>
            </p:nvSpPr>
            <p:spPr>
              <a:xfrm rot="16200000">
                <a:off x="276592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7" name="Hexagon 91"/>
              <p:cNvSpPr/>
              <p:nvPr/>
            </p:nvSpPr>
            <p:spPr>
              <a:xfrm rot="16200000">
                <a:off x="15025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8" name="Hexagon 92"/>
              <p:cNvSpPr/>
              <p:nvPr/>
            </p:nvSpPr>
            <p:spPr>
              <a:xfrm rot="16200000">
                <a:off x="62583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19" name="Hexagon 93"/>
              <p:cNvSpPr/>
              <p:nvPr/>
            </p:nvSpPr>
            <p:spPr>
              <a:xfrm rot="16200000">
                <a:off x="110140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0" name="Hexagon 94"/>
              <p:cNvSpPr/>
              <p:nvPr/>
            </p:nvSpPr>
            <p:spPr>
              <a:xfrm rot="16200000">
                <a:off x="157698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1" name="Hexagon 95"/>
              <p:cNvSpPr/>
              <p:nvPr/>
            </p:nvSpPr>
            <p:spPr>
              <a:xfrm rot="16200000">
                <a:off x="205255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2" name="Hexagon 96"/>
              <p:cNvSpPr/>
              <p:nvPr/>
            </p:nvSpPr>
            <p:spPr>
              <a:xfrm rot="16200000">
                <a:off x="252813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3" name="Hexagon 97"/>
              <p:cNvSpPr/>
              <p:nvPr/>
            </p:nvSpPr>
            <p:spPr>
              <a:xfrm rot="16200000">
                <a:off x="38804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4" name="Hexagon 98"/>
              <p:cNvSpPr/>
              <p:nvPr/>
            </p:nvSpPr>
            <p:spPr>
              <a:xfrm rot="16200000">
                <a:off x="86361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5" name="Hexagon 99"/>
              <p:cNvSpPr/>
              <p:nvPr/>
            </p:nvSpPr>
            <p:spPr>
              <a:xfrm rot="16200000">
                <a:off x="133919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6" name="Hexagon 100"/>
              <p:cNvSpPr/>
              <p:nvPr/>
            </p:nvSpPr>
            <p:spPr>
              <a:xfrm rot="16200000">
                <a:off x="181477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7" name="Hexagon 101"/>
              <p:cNvSpPr/>
              <p:nvPr/>
            </p:nvSpPr>
            <p:spPr>
              <a:xfrm rot="16200000">
                <a:off x="229034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8" name="Hexagon 102"/>
              <p:cNvSpPr/>
              <p:nvPr/>
            </p:nvSpPr>
            <p:spPr>
              <a:xfrm rot="16200000">
                <a:off x="276592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29" name="Hexagon 103"/>
              <p:cNvSpPr/>
              <p:nvPr/>
            </p:nvSpPr>
            <p:spPr>
              <a:xfrm rot="16200000">
                <a:off x="300371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0" name="Hexagon 104"/>
              <p:cNvSpPr/>
              <p:nvPr/>
            </p:nvSpPr>
            <p:spPr>
              <a:xfrm rot="16200000">
                <a:off x="347928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1" name="Hexagon 105"/>
              <p:cNvSpPr/>
              <p:nvPr/>
            </p:nvSpPr>
            <p:spPr>
              <a:xfrm rot="16200000">
                <a:off x="395486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2" name="Hexagon 106"/>
              <p:cNvSpPr/>
              <p:nvPr/>
            </p:nvSpPr>
            <p:spPr>
              <a:xfrm rot="16200000">
                <a:off x="443043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3" name="Hexagon 107"/>
              <p:cNvSpPr/>
              <p:nvPr/>
            </p:nvSpPr>
            <p:spPr>
              <a:xfrm rot="16200000">
                <a:off x="490601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4" name="Hexagon 108"/>
              <p:cNvSpPr/>
              <p:nvPr/>
            </p:nvSpPr>
            <p:spPr>
              <a:xfrm rot="16200000">
                <a:off x="538159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5" name="Hexagon 109"/>
              <p:cNvSpPr/>
              <p:nvPr/>
            </p:nvSpPr>
            <p:spPr>
              <a:xfrm rot="16200000">
                <a:off x="324149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6" name="Hexagon 110"/>
              <p:cNvSpPr/>
              <p:nvPr/>
            </p:nvSpPr>
            <p:spPr>
              <a:xfrm rot="16200000">
                <a:off x="371707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7" name="Hexagon 111"/>
              <p:cNvSpPr/>
              <p:nvPr/>
            </p:nvSpPr>
            <p:spPr>
              <a:xfrm rot="16200000">
                <a:off x="419265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8" name="Hexagon 112"/>
              <p:cNvSpPr/>
              <p:nvPr/>
            </p:nvSpPr>
            <p:spPr>
              <a:xfrm rot="16200000">
                <a:off x="466822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39" name="Hexagon 113"/>
              <p:cNvSpPr/>
              <p:nvPr/>
            </p:nvSpPr>
            <p:spPr>
              <a:xfrm rot="16200000">
                <a:off x="514380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0" name="Hexagon 114"/>
              <p:cNvSpPr/>
              <p:nvPr/>
            </p:nvSpPr>
            <p:spPr>
              <a:xfrm rot="16200000">
                <a:off x="561937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1" name="Hexagon 115"/>
              <p:cNvSpPr/>
              <p:nvPr/>
            </p:nvSpPr>
            <p:spPr>
              <a:xfrm rot="16200000">
                <a:off x="300371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2" name="Hexagon 116"/>
              <p:cNvSpPr/>
              <p:nvPr/>
            </p:nvSpPr>
            <p:spPr>
              <a:xfrm rot="16200000">
                <a:off x="347928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3" name="Hexagon 117"/>
              <p:cNvSpPr/>
              <p:nvPr/>
            </p:nvSpPr>
            <p:spPr>
              <a:xfrm rot="16200000">
                <a:off x="395486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4" name="Hexagon 118"/>
              <p:cNvSpPr/>
              <p:nvPr/>
            </p:nvSpPr>
            <p:spPr>
              <a:xfrm rot="16200000">
                <a:off x="443043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5" name="Hexagon 119"/>
              <p:cNvSpPr/>
              <p:nvPr/>
            </p:nvSpPr>
            <p:spPr>
              <a:xfrm rot="16200000">
                <a:off x="490601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6" name="Hexagon 120"/>
              <p:cNvSpPr/>
              <p:nvPr/>
            </p:nvSpPr>
            <p:spPr>
              <a:xfrm rot="16200000">
                <a:off x="538159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7" name="Hexagon 121"/>
              <p:cNvSpPr/>
              <p:nvPr/>
            </p:nvSpPr>
            <p:spPr>
              <a:xfrm rot="16200000">
                <a:off x="324149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8" name="Hexagon 122"/>
              <p:cNvSpPr/>
              <p:nvPr/>
            </p:nvSpPr>
            <p:spPr>
              <a:xfrm rot="16200000">
                <a:off x="371707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49" name="Hexagon 123"/>
              <p:cNvSpPr/>
              <p:nvPr/>
            </p:nvSpPr>
            <p:spPr>
              <a:xfrm rot="16200000">
                <a:off x="419265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0" name="Hexagon 124"/>
              <p:cNvSpPr/>
              <p:nvPr/>
            </p:nvSpPr>
            <p:spPr>
              <a:xfrm rot="16200000">
                <a:off x="466822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1" name="Hexagon 125"/>
              <p:cNvSpPr/>
              <p:nvPr/>
            </p:nvSpPr>
            <p:spPr>
              <a:xfrm rot="16200000">
                <a:off x="514380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2" name="Hexagon 126"/>
              <p:cNvSpPr/>
              <p:nvPr/>
            </p:nvSpPr>
            <p:spPr>
              <a:xfrm rot="16200000">
                <a:off x="561937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3" name="Hexagon 127"/>
              <p:cNvSpPr/>
              <p:nvPr/>
            </p:nvSpPr>
            <p:spPr>
              <a:xfrm rot="16200000">
                <a:off x="585716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4" name="Hexagon 128"/>
              <p:cNvSpPr/>
              <p:nvPr/>
            </p:nvSpPr>
            <p:spPr>
              <a:xfrm rot="16200000">
                <a:off x="633274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5" name="Hexagon 129"/>
              <p:cNvSpPr/>
              <p:nvPr/>
            </p:nvSpPr>
            <p:spPr>
              <a:xfrm rot="16200000">
                <a:off x="680831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6" name="Hexagon 130"/>
              <p:cNvSpPr/>
              <p:nvPr/>
            </p:nvSpPr>
            <p:spPr>
              <a:xfrm rot="16200000">
                <a:off x="728389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7" name="Hexagon 131"/>
              <p:cNvSpPr/>
              <p:nvPr/>
            </p:nvSpPr>
            <p:spPr>
              <a:xfrm rot="16200000">
                <a:off x="775947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8" name="Hexagon 132"/>
              <p:cNvSpPr/>
              <p:nvPr/>
            </p:nvSpPr>
            <p:spPr>
              <a:xfrm rot="16200000">
                <a:off x="823504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59" name="Hexagon 133"/>
              <p:cNvSpPr/>
              <p:nvPr/>
            </p:nvSpPr>
            <p:spPr>
              <a:xfrm rot="16200000">
                <a:off x="609495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0" name="Hexagon 134"/>
              <p:cNvSpPr/>
              <p:nvPr/>
            </p:nvSpPr>
            <p:spPr>
              <a:xfrm rot="16200000">
                <a:off x="657053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1" name="Hexagon 135"/>
              <p:cNvSpPr/>
              <p:nvPr/>
            </p:nvSpPr>
            <p:spPr>
              <a:xfrm rot="16200000">
                <a:off x="704610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2" name="Hexagon 136"/>
              <p:cNvSpPr/>
              <p:nvPr/>
            </p:nvSpPr>
            <p:spPr>
              <a:xfrm rot="16200000">
                <a:off x="752168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3" name="Hexagon 137"/>
              <p:cNvSpPr/>
              <p:nvPr/>
            </p:nvSpPr>
            <p:spPr>
              <a:xfrm rot="16200000">
                <a:off x="799725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4" name="Hexagon 138"/>
              <p:cNvSpPr/>
              <p:nvPr/>
            </p:nvSpPr>
            <p:spPr>
              <a:xfrm rot="16200000">
                <a:off x="847283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5" name="Hexagon 139"/>
              <p:cNvSpPr/>
              <p:nvPr/>
            </p:nvSpPr>
            <p:spPr>
              <a:xfrm rot="16200000">
                <a:off x="585716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6" name="Hexagon 140"/>
              <p:cNvSpPr/>
              <p:nvPr/>
            </p:nvSpPr>
            <p:spPr>
              <a:xfrm rot="16200000">
                <a:off x="633274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7" name="Hexagon 141"/>
              <p:cNvSpPr/>
              <p:nvPr/>
            </p:nvSpPr>
            <p:spPr>
              <a:xfrm rot="16200000">
                <a:off x="680831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8" name="Hexagon 142"/>
              <p:cNvSpPr/>
              <p:nvPr/>
            </p:nvSpPr>
            <p:spPr>
              <a:xfrm rot="16200000">
                <a:off x="728389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69" name="Hexagon 143"/>
              <p:cNvSpPr/>
              <p:nvPr/>
            </p:nvSpPr>
            <p:spPr>
              <a:xfrm rot="16200000">
                <a:off x="775947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0" name="Hexagon 144"/>
              <p:cNvSpPr/>
              <p:nvPr/>
            </p:nvSpPr>
            <p:spPr>
              <a:xfrm rot="16200000">
                <a:off x="823504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1" name="Hexagon 145"/>
              <p:cNvSpPr/>
              <p:nvPr/>
            </p:nvSpPr>
            <p:spPr>
              <a:xfrm rot="16200000">
                <a:off x="609495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2" name="Hexagon 146"/>
              <p:cNvSpPr/>
              <p:nvPr/>
            </p:nvSpPr>
            <p:spPr>
              <a:xfrm rot="16200000">
                <a:off x="657053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3" name="Hexagon 147"/>
              <p:cNvSpPr/>
              <p:nvPr/>
            </p:nvSpPr>
            <p:spPr>
              <a:xfrm rot="16200000">
                <a:off x="704610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4" name="Hexagon 148"/>
              <p:cNvSpPr/>
              <p:nvPr/>
            </p:nvSpPr>
            <p:spPr>
              <a:xfrm rot="16200000">
                <a:off x="752168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5" name="Hexagon 149"/>
              <p:cNvSpPr/>
              <p:nvPr/>
            </p:nvSpPr>
            <p:spPr>
              <a:xfrm rot="16200000">
                <a:off x="799725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76" name="Hexagon 150"/>
              <p:cNvSpPr/>
              <p:nvPr/>
            </p:nvSpPr>
            <p:spPr>
              <a:xfrm rot="16200000">
                <a:off x="847283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nvGrpSpPr>
            <p:cNvPr id="331" name="Group 6"/>
            <p:cNvGrpSpPr/>
            <p:nvPr/>
          </p:nvGrpSpPr>
          <p:grpSpPr>
            <a:xfrm>
              <a:off x="188301" y="5003749"/>
              <a:ext cx="8798156" cy="1783691"/>
              <a:chOff x="188301" y="108927"/>
              <a:chExt cx="8798156" cy="1783691"/>
            </a:xfrm>
          </p:grpSpPr>
          <p:sp>
            <p:nvSpPr>
              <p:cNvPr id="333" name="Hexagon 7"/>
              <p:cNvSpPr/>
              <p:nvPr/>
            </p:nvSpPr>
            <p:spPr>
              <a:xfrm rot="16200000">
                <a:off x="15025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4" name="Hexagon 8"/>
              <p:cNvSpPr/>
              <p:nvPr/>
            </p:nvSpPr>
            <p:spPr>
              <a:xfrm rot="16200000">
                <a:off x="62583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5" name="Hexagon 9"/>
              <p:cNvSpPr/>
              <p:nvPr/>
            </p:nvSpPr>
            <p:spPr>
              <a:xfrm rot="16200000">
                <a:off x="110140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6" name="Hexagon 10"/>
              <p:cNvSpPr/>
              <p:nvPr/>
            </p:nvSpPr>
            <p:spPr>
              <a:xfrm rot="16200000">
                <a:off x="157698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7" name="Hexagon 11"/>
              <p:cNvSpPr/>
              <p:nvPr/>
            </p:nvSpPr>
            <p:spPr>
              <a:xfrm rot="16200000">
                <a:off x="205255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8" name="Hexagon 12"/>
              <p:cNvSpPr/>
              <p:nvPr/>
            </p:nvSpPr>
            <p:spPr>
              <a:xfrm rot="16200000">
                <a:off x="252813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39" name="Hexagon 13"/>
              <p:cNvSpPr/>
              <p:nvPr/>
            </p:nvSpPr>
            <p:spPr>
              <a:xfrm rot="16200000">
                <a:off x="38804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0" name="Hexagon 14"/>
              <p:cNvSpPr/>
              <p:nvPr/>
            </p:nvSpPr>
            <p:spPr>
              <a:xfrm rot="16200000">
                <a:off x="86361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1" name="Hexagon 15"/>
              <p:cNvSpPr/>
              <p:nvPr/>
            </p:nvSpPr>
            <p:spPr>
              <a:xfrm rot="16200000">
                <a:off x="133919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2" name="Hexagon 16"/>
              <p:cNvSpPr/>
              <p:nvPr/>
            </p:nvSpPr>
            <p:spPr>
              <a:xfrm rot="16200000">
                <a:off x="181477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3" name="Hexagon 17"/>
              <p:cNvSpPr/>
              <p:nvPr/>
            </p:nvSpPr>
            <p:spPr>
              <a:xfrm rot="16200000">
                <a:off x="229034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4" name="Hexagon 18"/>
              <p:cNvSpPr/>
              <p:nvPr/>
            </p:nvSpPr>
            <p:spPr>
              <a:xfrm rot="16200000">
                <a:off x="276592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5" name="Hexagon 19"/>
              <p:cNvSpPr/>
              <p:nvPr/>
            </p:nvSpPr>
            <p:spPr>
              <a:xfrm rot="16200000">
                <a:off x="15025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6" name="Hexagon 20"/>
              <p:cNvSpPr/>
              <p:nvPr/>
            </p:nvSpPr>
            <p:spPr>
              <a:xfrm rot="16200000">
                <a:off x="62583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7" name="Hexagon 21"/>
              <p:cNvSpPr/>
              <p:nvPr/>
            </p:nvSpPr>
            <p:spPr>
              <a:xfrm rot="16200000">
                <a:off x="110140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8" name="Hexagon 22"/>
              <p:cNvSpPr/>
              <p:nvPr/>
            </p:nvSpPr>
            <p:spPr>
              <a:xfrm rot="16200000">
                <a:off x="157698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49" name="Hexagon 23"/>
              <p:cNvSpPr/>
              <p:nvPr/>
            </p:nvSpPr>
            <p:spPr>
              <a:xfrm rot="16200000">
                <a:off x="205255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0" name="Hexagon 24"/>
              <p:cNvSpPr/>
              <p:nvPr/>
            </p:nvSpPr>
            <p:spPr>
              <a:xfrm rot="16200000">
                <a:off x="252813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1" name="Hexagon 25"/>
              <p:cNvSpPr/>
              <p:nvPr/>
            </p:nvSpPr>
            <p:spPr>
              <a:xfrm rot="16200000">
                <a:off x="38804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2" name="Hexagon 26"/>
              <p:cNvSpPr/>
              <p:nvPr/>
            </p:nvSpPr>
            <p:spPr>
              <a:xfrm rot="16200000">
                <a:off x="86361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3" name="Hexagon 27"/>
              <p:cNvSpPr/>
              <p:nvPr/>
            </p:nvSpPr>
            <p:spPr>
              <a:xfrm rot="16200000">
                <a:off x="133919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4" name="Hexagon 28"/>
              <p:cNvSpPr/>
              <p:nvPr/>
            </p:nvSpPr>
            <p:spPr>
              <a:xfrm rot="16200000">
                <a:off x="181477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5" name="Hexagon 29"/>
              <p:cNvSpPr/>
              <p:nvPr/>
            </p:nvSpPr>
            <p:spPr>
              <a:xfrm rot="16200000">
                <a:off x="229034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6" name="Hexagon 30"/>
              <p:cNvSpPr/>
              <p:nvPr/>
            </p:nvSpPr>
            <p:spPr>
              <a:xfrm rot="16200000">
                <a:off x="276592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7" name="Hexagon 31"/>
              <p:cNvSpPr/>
              <p:nvPr/>
            </p:nvSpPr>
            <p:spPr>
              <a:xfrm rot="16200000">
                <a:off x="300371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8" name="Hexagon 32"/>
              <p:cNvSpPr/>
              <p:nvPr/>
            </p:nvSpPr>
            <p:spPr>
              <a:xfrm rot="16200000">
                <a:off x="347928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59" name="Hexagon 33"/>
              <p:cNvSpPr/>
              <p:nvPr/>
            </p:nvSpPr>
            <p:spPr>
              <a:xfrm rot="16200000">
                <a:off x="395486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0" name="Hexagon 34"/>
              <p:cNvSpPr/>
              <p:nvPr/>
            </p:nvSpPr>
            <p:spPr>
              <a:xfrm rot="16200000">
                <a:off x="443043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1" name="Hexagon 35"/>
              <p:cNvSpPr/>
              <p:nvPr/>
            </p:nvSpPr>
            <p:spPr>
              <a:xfrm rot="16200000">
                <a:off x="490601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2" name="Hexagon 36"/>
              <p:cNvSpPr/>
              <p:nvPr/>
            </p:nvSpPr>
            <p:spPr>
              <a:xfrm rot="16200000">
                <a:off x="538159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3" name="Hexagon 37"/>
              <p:cNvSpPr/>
              <p:nvPr/>
            </p:nvSpPr>
            <p:spPr>
              <a:xfrm rot="16200000">
                <a:off x="324149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4" name="Hexagon 38"/>
              <p:cNvSpPr/>
              <p:nvPr/>
            </p:nvSpPr>
            <p:spPr>
              <a:xfrm rot="16200000">
                <a:off x="371707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5" name="Hexagon 39"/>
              <p:cNvSpPr/>
              <p:nvPr/>
            </p:nvSpPr>
            <p:spPr>
              <a:xfrm rot="16200000">
                <a:off x="419265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6" name="Hexagon 40"/>
              <p:cNvSpPr/>
              <p:nvPr/>
            </p:nvSpPr>
            <p:spPr>
              <a:xfrm rot="16200000">
                <a:off x="466822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7" name="Hexagon 41"/>
              <p:cNvSpPr/>
              <p:nvPr/>
            </p:nvSpPr>
            <p:spPr>
              <a:xfrm rot="16200000">
                <a:off x="514380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8" name="Hexagon 42"/>
              <p:cNvSpPr/>
              <p:nvPr/>
            </p:nvSpPr>
            <p:spPr>
              <a:xfrm rot="16200000">
                <a:off x="561937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9" name="Hexagon 43"/>
              <p:cNvSpPr/>
              <p:nvPr/>
            </p:nvSpPr>
            <p:spPr>
              <a:xfrm rot="16200000">
                <a:off x="300371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0" name="Hexagon 44"/>
              <p:cNvSpPr/>
              <p:nvPr/>
            </p:nvSpPr>
            <p:spPr>
              <a:xfrm rot="16200000">
                <a:off x="347928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1" name="Hexagon 45"/>
              <p:cNvSpPr/>
              <p:nvPr/>
            </p:nvSpPr>
            <p:spPr>
              <a:xfrm rot="16200000">
                <a:off x="395486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2" name="Hexagon 46"/>
              <p:cNvSpPr/>
              <p:nvPr/>
            </p:nvSpPr>
            <p:spPr>
              <a:xfrm rot="16200000">
                <a:off x="443043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3" name="Hexagon 47"/>
              <p:cNvSpPr/>
              <p:nvPr/>
            </p:nvSpPr>
            <p:spPr>
              <a:xfrm rot="16200000">
                <a:off x="490601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4" name="Hexagon 48"/>
              <p:cNvSpPr/>
              <p:nvPr/>
            </p:nvSpPr>
            <p:spPr>
              <a:xfrm rot="16200000">
                <a:off x="538159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5" name="Hexagon 49"/>
              <p:cNvSpPr/>
              <p:nvPr/>
            </p:nvSpPr>
            <p:spPr>
              <a:xfrm rot="16200000">
                <a:off x="324149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6" name="Hexagon 50"/>
              <p:cNvSpPr/>
              <p:nvPr/>
            </p:nvSpPr>
            <p:spPr>
              <a:xfrm rot="16200000">
                <a:off x="371707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7" name="Hexagon 51"/>
              <p:cNvSpPr/>
              <p:nvPr/>
            </p:nvSpPr>
            <p:spPr>
              <a:xfrm rot="16200000">
                <a:off x="419265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8" name="Hexagon 52"/>
              <p:cNvSpPr/>
              <p:nvPr/>
            </p:nvSpPr>
            <p:spPr>
              <a:xfrm rot="16200000">
                <a:off x="466822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79" name="Hexagon 53"/>
              <p:cNvSpPr/>
              <p:nvPr/>
            </p:nvSpPr>
            <p:spPr>
              <a:xfrm rot="16200000">
                <a:off x="514380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0" name="Hexagon 54"/>
              <p:cNvSpPr/>
              <p:nvPr/>
            </p:nvSpPr>
            <p:spPr>
              <a:xfrm rot="16200000">
                <a:off x="561937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1" name="Hexagon 55"/>
              <p:cNvSpPr/>
              <p:nvPr/>
            </p:nvSpPr>
            <p:spPr>
              <a:xfrm rot="16200000">
                <a:off x="585716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2" name="Hexagon 56"/>
              <p:cNvSpPr/>
              <p:nvPr/>
            </p:nvSpPr>
            <p:spPr>
              <a:xfrm rot="16200000">
                <a:off x="6332743"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3" name="Hexagon 57"/>
              <p:cNvSpPr/>
              <p:nvPr/>
            </p:nvSpPr>
            <p:spPr>
              <a:xfrm rot="16200000">
                <a:off x="6808319"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4" name="Hexagon 58"/>
              <p:cNvSpPr/>
              <p:nvPr/>
            </p:nvSpPr>
            <p:spPr>
              <a:xfrm rot="16200000">
                <a:off x="7283895"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5" name="Hexagon 59"/>
              <p:cNvSpPr/>
              <p:nvPr/>
            </p:nvSpPr>
            <p:spPr>
              <a:xfrm rot="16200000">
                <a:off x="7759471"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6" name="Hexagon 60"/>
              <p:cNvSpPr/>
              <p:nvPr/>
            </p:nvSpPr>
            <p:spPr>
              <a:xfrm rot="16200000">
                <a:off x="8235047" y="146973"/>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7" name="Hexagon 61"/>
              <p:cNvSpPr/>
              <p:nvPr/>
            </p:nvSpPr>
            <p:spPr>
              <a:xfrm rot="16200000">
                <a:off x="609495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8" name="Hexagon 62"/>
              <p:cNvSpPr/>
              <p:nvPr/>
            </p:nvSpPr>
            <p:spPr>
              <a:xfrm rot="16200000">
                <a:off x="6570531"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9" name="Hexagon 63"/>
              <p:cNvSpPr/>
              <p:nvPr/>
            </p:nvSpPr>
            <p:spPr>
              <a:xfrm rot="16200000">
                <a:off x="7046107"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0" name="Hexagon 64"/>
              <p:cNvSpPr/>
              <p:nvPr/>
            </p:nvSpPr>
            <p:spPr>
              <a:xfrm rot="16200000">
                <a:off x="7521683"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1" name="Hexagon 65"/>
              <p:cNvSpPr/>
              <p:nvPr/>
            </p:nvSpPr>
            <p:spPr>
              <a:xfrm rot="16200000">
                <a:off x="7997259"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2" name="Hexagon 66"/>
              <p:cNvSpPr/>
              <p:nvPr/>
            </p:nvSpPr>
            <p:spPr>
              <a:xfrm rot="16200000">
                <a:off x="8472835" y="558119"/>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3" name="Hexagon 67"/>
              <p:cNvSpPr/>
              <p:nvPr/>
            </p:nvSpPr>
            <p:spPr>
              <a:xfrm rot="16200000">
                <a:off x="585716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4" name="Hexagon 68"/>
              <p:cNvSpPr/>
              <p:nvPr/>
            </p:nvSpPr>
            <p:spPr>
              <a:xfrm rot="16200000">
                <a:off x="6332743"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5" name="Hexagon 69"/>
              <p:cNvSpPr/>
              <p:nvPr/>
            </p:nvSpPr>
            <p:spPr>
              <a:xfrm rot="16200000">
                <a:off x="6808319"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6" name="Hexagon 70"/>
              <p:cNvSpPr/>
              <p:nvPr/>
            </p:nvSpPr>
            <p:spPr>
              <a:xfrm rot="16200000">
                <a:off x="7283895"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7" name="Hexagon 71"/>
              <p:cNvSpPr/>
              <p:nvPr/>
            </p:nvSpPr>
            <p:spPr>
              <a:xfrm rot="16200000">
                <a:off x="7759471"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8" name="Hexagon 72"/>
              <p:cNvSpPr/>
              <p:nvPr/>
            </p:nvSpPr>
            <p:spPr>
              <a:xfrm rot="16200000">
                <a:off x="8235047" y="968712"/>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99" name="Hexagon 73"/>
              <p:cNvSpPr/>
              <p:nvPr/>
            </p:nvSpPr>
            <p:spPr>
              <a:xfrm rot="16200000">
                <a:off x="609495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0" name="Hexagon 74"/>
              <p:cNvSpPr/>
              <p:nvPr/>
            </p:nvSpPr>
            <p:spPr>
              <a:xfrm rot="16200000">
                <a:off x="6570531"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1" name="Hexagon 75"/>
              <p:cNvSpPr/>
              <p:nvPr/>
            </p:nvSpPr>
            <p:spPr>
              <a:xfrm rot="16200000">
                <a:off x="7046107"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2" name="Hexagon 76"/>
              <p:cNvSpPr/>
              <p:nvPr/>
            </p:nvSpPr>
            <p:spPr>
              <a:xfrm rot="16200000">
                <a:off x="7521683"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3" name="Hexagon 77"/>
              <p:cNvSpPr/>
              <p:nvPr/>
            </p:nvSpPr>
            <p:spPr>
              <a:xfrm rot="16200000">
                <a:off x="7997259"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404" name="Hexagon 78"/>
              <p:cNvSpPr/>
              <p:nvPr/>
            </p:nvSpPr>
            <p:spPr>
              <a:xfrm rot="16200000">
                <a:off x="8472835" y="1378996"/>
                <a:ext cx="551668" cy="475576"/>
              </a:xfrm>
              <a:prstGeom prst="hexagon">
                <a:avLst>
                  <a:gd name="adj" fmla="val 29977"/>
                  <a:gd name="vf" fmla="val 115470"/>
                </a:avLst>
              </a:prstGeom>
              <a:solidFill>
                <a:schemeClr val="bg1"/>
              </a:solidFill>
              <a:ln w="6350" cmpd="sng">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grpSp>
      <p:grpSp>
        <p:nvGrpSpPr>
          <p:cNvPr id="621" name="Group 295"/>
          <p:cNvGrpSpPr/>
          <p:nvPr userDrawn="1"/>
        </p:nvGrpSpPr>
        <p:grpSpPr>
          <a:xfrm>
            <a:off x="0" y="-2"/>
            <a:ext cx="9144000" cy="6858003"/>
            <a:chOff x="0" y="-2"/>
            <a:chExt cx="9144000" cy="6858003"/>
          </a:xfrm>
        </p:grpSpPr>
        <p:sp>
          <p:nvSpPr>
            <p:cNvPr id="622" name="Rectangle 621"/>
            <p:cNvSpPr/>
            <p:nvPr/>
          </p:nvSpPr>
          <p:spPr>
            <a:xfrm>
              <a:off x="0" y="0"/>
              <a:ext cx="9144000" cy="36512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3" name="Rectangle 622"/>
            <p:cNvSpPr/>
            <p:nvPr/>
          </p:nvSpPr>
          <p:spPr>
            <a:xfrm>
              <a:off x="0" y="5987363"/>
              <a:ext cx="9144000" cy="87063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4" name="Rectangle 623"/>
            <p:cNvSpPr/>
            <p:nvPr/>
          </p:nvSpPr>
          <p:spPr>
            <a:xfrm rot="5400000">
              <a:off x="-3213090" y="3218824"/>
              <a:ext cx="6858003" cy="42035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5" name="Rectangle 624"/>
            <p:cNvSpPr/>
            <p:nvPr/>
          </p:nvSpPr>
          <p:spPr>
            <a:xfrm rot="5400000">
              <a:off x="5499891" y="3213894"/>
              <a:ext cx="6858003" cy="43021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6" name="Right Triangle 300"/>
            <p:cNvSpPr/>
            <p:nvPr/>
          </p:nvSpPr>
          <p:spPr>
            <a:xfrm>
              <a:off x="335172" y="5349117"/>
              <a:ext cx="718886" cy="718886"/>
            </a:xfrm>
            <a:prstGeom prst="r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7" name="Right Triangle 301"/>
            <p:cNvSpPr/>
            <p:nvPr/>
          </p:nvSpPr>
          <p:spPr>
            <a:xfrm rot="10800000">
              <a:off x="8075802" y="270912"/>
              <a:ext cx="718886" cy="718886"/>
            </a:xfrm>
            <a:prstGeom prst="r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pic>
        <p:nvPicPr>
          <p:cNvPr id="628" name="Picture 302" descr="Logo.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53590" y="6118405"/>
            <a:ext cx="1931019" cy="447146"/>
          </a:xfrm>
          <a:prstGeom prst="rect">
            <a:avLst/>
          </a:prstGeom>
        </p:spPr>
      </p:pic>
      <p:sp>
        <p:nvSpPr>
          <p:cNvPr id="629" name="Snip Diagonal Corner Rectangle 303"/>
          <p:cNvSpPr/>
          <p:nvPr userDrawn="1"/>
        </p:nvSpPr>
        <p:spPr>
          <a:xfrm>
            <a:off x="428625" y="365125"/>
            <a:ext cx="8285163" cy="5622238"/>
          </a:xfrm>
          <a:prstGeom prst="snip2DiagRect">
            <a:avLst>
              <a:gd name="adj1" fmla="val 0"/>
              <a:gd name="adj2" fmla="val 9759"/>
            </a:avLst>
          </a:prstGeom>
          <a:noFill/>
          <a:ln w="12700" cmpd="sng">
            <a:solidFill>
              <a:srgbClr val="E0004D"/>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cxnSp>
        <p:nvCxnSpPr>
          <p:cNvPr id="630" name="Straight Connector 306"/>
          <p:cNvCxnSpPr/>
          <p:nvPr userDrawn="1"/>
        </p:nvCxnSpPr>
        <p:spPr>
          <a:xfrm>
            <a:off x="1481585" y="2822325"/>
            <a:ext cx="619098" cy="0"/>
          </a:xfrm>
          <a:prstGeom prst="line">
            <a:avLst/>
          </a:prstGeom>
          <a:ln w="76200" cmpd="sng">
            <a:solidFill>
              <a:srgbClr val="E0004D"/>
            </a:solidFill>
          </a:ln>
          <a:effectLst/>
        </p:spPr>
        <p:style>
          <a:lnRef idx="2">
            <a:schemeClr val="accent1"/>
          </a:lnRef>
          <a:fillRef idx="0">
            <a:schemeClr val="accent1"/>
          </a:fillRef>
          <a:effectRef idx="1">
            <a:schemeClr val="accent1"/>
          </a:effectRef>
          <a:fontRef idx="minor">
            <a:schemeClr val="tx1"/>
          </a:fontRef>
        </p:style>
      </p:cxnSp>
      <p:sp>
        <p:nvSpPr>
          <p:cNvPr id="631" name="Hexagon 307"/>
          <p:cNvSpPr/>
          <p:nvPr userDrawn="1"/>
        </p:nvSpPr>
        <p:spPr>
          <a:xfrm rot="16200000">
            <a:off x="6808318" y="3404194"/>
            <a:ext cx="551668" cy="475576"/>
          </a:xfrm>
          <a:prstGeom prst="hexagon">
            <a:avLst>
              <a:gd name="adj" fmla="val 29977"/>
              <a:gd name="vf" fmla="val 115470"/>
            </a:avLst>
          </a:prstGeom>
          <a:solidFill>
            <a:schemeClr val="bg1">
              <a:lumMod val="75000"/>
            </a:schemeClr>
          </a:solidFill>
          <a:ln>
            <a:solidFill>
              <a:srgbClr val="DBD9D7"/>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32" name="Hexagon 308"/>
          <p:cNvSpPr/>
          <p:nvPr userDrawn="1"/>
        </p:nvSpPr>
        <p:spPr>
          <a:xfrm rot="16200000">
            <a:off x="6093705" y="3815340"/>
            <a:ext cx="551668" cy="475576"/>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33" name="Hexagon 309"/>
          <p:cNvSpPr/>
          <p:nvPr userDrawn="1"/>
        </p:nvSpPr>
        <p:spPr>
          <a:xfrm rot="16200000">
            <a:off x="6770271" y="4398429"/>
            <a:ext cx="1103338" cy="951154"/>
          </a:xfrm>
          <a:prstGeom prst="hexagon">
            <a:avLst>
              <a:gd name="adj" fmla="val 29977"/>
              <a:gd name="vf" fmla="val 115470"/>
            </a:avLst>
          </a:prstGeom>
          <a:solidFill>
            <a:srgbClr val="E0004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34" name="Text Placeholder 12"/>
          <p:cNvSpPr>
            <a:spLocks noGrp="1"/>
          </p:cNvSpPr>
          <p:nvPr>
            <p:ph type="body" sz="quarter" idx="11" hasCustomPrompt="1"/>
          </p:nvPr>
        </p:nvSpPr>
        <p:spPr>
          <a:xfrm>
            <a:off x="1376323" y="1219989"/>
            <a:ext cx="4322074" cy="1474589"/>
          </a:xfrm>
          <a:prstGeom prst="rect">
            <a:avLst/>
          </a:prstGeom>
        </p:spPr>
        <p:txBody>
          <a:bodyPr vert="horz"/>
          <a:lstStyle>
            <a:lvl1pPr marL="0" indent="0">
              <a:lnSpc>
                <a:spcPct val="90000"/>
              </a:lnSpc>
              <a:spcBef>
                <a:spcPts val="0"/>
              </a:spcBef>
              <a:buNone/>
              <a:defRPr sz="48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PRÉSENTATION</a:t>
            </a:r>
          </a:p>
        </p:txBody>
      </p:sp>
      <p:sp>
        <p:nvSpPr>
          <p:cNvPr id="635" name="Text Placeholder 12"/>
          <p:cNvSpPr>
            <a:spLocks noGrp="1"/>
          </p:cNvSpPr>
          <p:nvPr>
            <p:ph type="body" sz="quarter" idx="12" hasCustomPrompt="1"/>
          </p:nvPr>
        </p:nvSpPr>
        <p:spPr>
          <a:xfrm>
            <a:off x="1376323" y="3046309"/>
            <a:ext cx="4322074" cy="730983"/>
          </a:xfrm>
          <a:prstGeom prst="rect">
            <a:avLst/>
          </a:prstGeom>
        </p:spPr>
        <p:txBody>
          <a:bodyPr vert="horz"/>
          <a:lstStyle>
            <a:lvl1pPr marL="0" indent="0">
              <a:lnSpc>
                <a:spcPct val="90000"/>
              </a:lnSpc>
              <a:spcBef>
                <a:spcPts val="0"/>
              </a:spcBef>
              <a:buNone/>
              <a:defRPr sz="2000" b="0" cap="all" baseline="0">
                <a:solidFill>
                  <a:schemeClr val="tx1">
                    <a:lumMod val="75000"/>
                    <a:lumOff val="25000"/>
                  </a:schemeClr>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SOUS-TITRE DE LA PRÉSENTATION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426869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358958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3411665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2908136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0705780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459929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14414" y="1600200"/>
            <a:ext cx="7500990" cy="4525963"/>
          </a:xfrm>
        </p:spPr>
        <p:txBody>
          <a:bodyPr/>
          <a:lstStyle>
            <a:lvl1pPr marL="273050" indent="-273050">
              <a:buClr>
                <a:srgbClr val="702F8A"/>
              </a:buClr>
              <a:buSzPct val="75000"/>
              <a:buFont typeface="Wingdings 2" panose="05020102010507070707" pitchFamily="18" charset="2"/>
              <a:buChar char="Ã"/>
              <a:defRPr sz="2400">
                <a:solidFill>
                  <a:schemeClr val="tx1"/>
                </a:solidFill>
              </a:defRPr>
            </a:lvl1pPr>
            <a:lvl2pPr>
              <a:defRPr sz="1800"/>
            </a:lvl2pPr>
            <a:lvl3pPr>
              <a:buClr>
                <a:srgbClr val="702F8A"/>
              </a:buClr>
              <a:defRPr sz="1600"/>
            </a:lvl3pPr>
            <a:lvl4pPr>
              <a:defRPr sz="1400"/>
            </a:lvl4pPr>
            <a:lvl5pPr>
              <a:defRPr sz="11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cxnSp>
        <p:nvCxnSpPr>
          <p:cNvPr id="10" name="Straight Connector 17"/>
          <p:cNvCxnSpPr/>
          <p:nvPr userDrawn="1"/>
        </p:nvCxnSpPr>
        <p:spPr>
          <a:xfrm flipH="1">
            <a:off x="433511" y="1233054"/>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8"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solidFill>
                  <a:prstClr val="black">
                    <a:lumMod val="75000"/>
                    <a:lumOff val="25000"/>
                  </a:prstClr>
                </a:solidFill>
              </a:rPr>
              <a:t>Action Logement Services</a:t>
            </a:r>
          </a:p>
        </p:txBody>
      </p:sp>
      <p:sp>
        <p:nvSpPr>
          <p:cNvPr id="9" name="Hexagon 14"/>
          <p:cNvSpPr/>
          <p:nvPr userDrawn="1"/>
        </p:nvSpPr>
        <p:spPr>
          <a:xfrm rot="10800000">
            <a:off x="0" y="400558"/>
            <a:ext cx="1188000" cy="883028"/>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296991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771813"/>
              <a:gd name="connsiteY0" fmla="*/ 1028486 h 2056972"/>
              <a:gd name="connsiteX1" fmla="*/ 394269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380372 w 1771813"/>
              <a:gd name="connsiteY5" fmla="*/ 2056972 h 2056972"/>
              <a:gd name="connsiteX6" fmla="*/ 0 w 1771813"/>
              <a:gd name="connsiteY6" fmla="*/ 1028486 h 2056972"/>
              <a:gd name="connsiteX0" fmla="*/ 0 w 1674535"/>
              <a:gd name="connsiteY0" fmla="*/ 1028487 h 2056972"/>
              <a:gd name="connsiteX1" fmla="*/ 296991 w 1674535"/>
              <a:gd name="connsiteY1" fmla="*/ 0 h 2056972"/>
              <a:gd name="connsiteX2" fmla="*/ 1672190 w 1674535"/>
              <a:gd name="connsiteY2" fmla="*/ 0 h 2056972"/>
              <a:gd name="connsiteX3" fmla="*/ 1674535 w 1674535"/>
              <a:gd name="connsiteY3" fmla="*/ 1011885 h 2056972"/>
              <a:gd name="connsiteX4" fmla="*/ 1672190 w 1674535"/>
              <a:gd name="connsiteY4" fmla="*/ 2056972 h 2056972"/>
              <a:gd name="connsiteX5" fmla="*/ 283094 w 1674535"/>
              <a:gd name="connsiteY5" fmla="*/ 2056972 h 2056972"/>
              <a:gd name="connsiteX6" fmla="*/ 0 w 1674535"/>
              <a:gd name="connsiteY6" fmla="*/ 1028487 h 2056972"/>
              <a:gd name="connsiteX0" fmla="*/ 0 w 1733828"/>
              <a:gd name="connsiteY0" fmla="*/ 1028487 h 2056972"/>
              <a:gd name="connsiteX1" fmla="*/ 356284 w 1733828"/>
              <a:gd name="connsiteY1" fmla="*/ 0 h 2056972"/>
              <a:gd name="connsiteX2" fmla="*/ 1731483 w 1733828"/>
              <a:gd name="connsiteY2" fmla="*/ 0 h 2056972"/>
              <a:gd name="connsiteX3" fmla="*/ 1733828 w 1733828"/>
              <a:gd name="connsiteY3" fmla="*/ 1011885 h 2056972"/>
              <a:gd name="connsiteX4" fmla="*/ 1731483 w 1733828"/>
              <a:gd name="connsiteY4" fmla="*/ 2056972 h 2056972"/>
              <a:gd name="connsiteX5" fmla="*/ 342387 w 1733828"/>
              <a:gd name="connsiteY5" fmla="*/ 2056972 h 2056972"/>
              <a:gd name="connsiteX6" fmla="*/ 0 w 1733828"/>
              <a:gd name="connsiteY6" fmla="*/ 1028487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3828" h="2056972">
                <a:moveTo>
                  <a:pt x="0" y="1028487"/>
                </a:moveTo>
                <a:lnTo>
                  <a:pt x="356284" y="0"/>
                </a:lnTo>
                <a:lnTo>
                  <a:pt x="1731483" y="0"/>
                </a:lnTo>
                <a:cubicBezTo>
                  <a:pt x="1732265" y="337295"/>
                  <a:pt x="1733046" y="674590"/>
                  <a:pt x="1733828" y="1011885"/>
                </a:cubicBezTo>
                <a:cubicBezTo>
                  <a:pt x="1733046" y="1360247"/>
                  <a:pt x="1732265" y="1708610"/>
                  <a:pt x="1731483" y="2056972"/>
                </a:cubicBezTo>
                <a:lnTo>
                  <a:pt x="342387" y="2056972"/>
                </a:lnTo>
                <a:lnTo>
                  <a:pt x="0" y="1028487"/>
                </a:lnTo>
                <a:close/>
              </a:path>
            </a:pathLst>
          </a:custGeom>
          <a:solidFill>
            <a:srgbClr val="702F8A"/>
          </a:solidFill>
          <a:ln>
            <a:noFill/>
          </a:ln>
          <a:effectLst>
            <a:outerShdw blurRad="165100" dist="50800" dir="3120000" algn="ctr" rotWithShape="0">
              <a:srgbClr val="000000">
                <a:alpha val="65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solidFill>
                <a:prstClr val="white"/>
              </a:solidFill>
            </a:endParaRPr>
          </a:p>
        </p:txBody>
      </p:sp>
      <p:pic>
        <p:nvPicPr>
          <p:cNvPr id="14" name="Image 1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79512" y="476672"/>
            <a:ext cx="640776" cy="730800"/>
          </a:xfrm>
          <a:prstGeom prst="rect">
            <a:avLst/>
          </a:prstGeom>
        </p:spPr>
      </p:pic>
      <p:sp>
        <p:nvSpPr>
          <p:cNvPr id="12" name="Text Placeholder 12"/>
          <p:cNvSpPr>
            <a:spLocks noGrp="1"/>
          </p:cNvSpPr>
          <p:nvPr>
            <p:ph type="body" sz="quarter" idx="11" hasCustomPrompt="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702F8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t>TITRE DE LA PAGE</a:t>
            </a:r>
          </a:p>
        </p:txBody>
      </p:sp>
    </p:spTree>
    <p:extLst>
      <p:ext uri="{BB962C8B-B14F-4D97-AF65-F5344CB8AC3E}">
        <p14:creationId xmlns:p14="http://schemas.microsoft.com/office/powerpoint/2010/main" val="372190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cxnSp>
        <p:nvCxnSpPr>
          <p:cNvPr id="25" name="Straight Connector 17"/>
          <p:cNvCxnSpPr/>
          <p:nvPr userDrawn="1"/>
        </p:nvCxnSpPr>
        <p:spPr>
          <a:xfrm flipH="1">
            <a:off x="433511" y="552379"/>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4"/>
          <p:cNvSpPr>
            <a:spLocks noGrp="1"/>
          </p:cNvSpPr>
          <p:nvPr>
            <p:ph type="body" sz="quarter" idx="13" hasCustomPrompt="1"/>
          </p:nvPr>
        </p:nvSpPr>
        <p:spPr>
          <a:xfrm>
            <a:off x="1142976" y="2802830"/>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13" name="Text Placeholder 14"/>
          <p:cNvSpPr>
            <a:spLocks noGrp="1"/>
          </p:cNvSpPr>
          <p:nvPr>
            <p:ph type="body" sz="quarter" idx="14" hasCustomPrompt="1"/>
          </p:nvPr>
        </p:nvSpPr>
        <p:spPr>
          <a:xfrm>
            <a:off x="1142976" y="3350247"/>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17" name="Text Placeholder 14"/>
          <p:cNvSpPr>
            <a:spLocks noGrp="1"/>
          </p:cNvSpPr>
          <p:nvPr>
            <p:ph type="body" sz="quarter" idx="15" hasCustomPrompt="1"/>
          </p:nvPr>
        </p:nvSpPr>
        <p:spPr>
          <a:xfrm>
            <a:off x="1142976" y="3929066"/>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18" name="Text Placeholder 20"/>
          <p:cNvSpPr>
            <a:spLocks noGrp="1"/>
          </p:cNvSpPr>
          <p:nvPr>
            <p:ph type="body" sz="quarter" idx="20" hasCustomPrompt="1"/>
          </p:nvPr>
        </p:nvSpPr>
        <p:spPr>
          <a:xfrm>
            <a:off x="4857752" y="2285992"/>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19" name="Text Placeholder 20"/>
          <p:cNvSpPr>
            <a:spLocks noGrp="1"/>
          </p:cNvSpPr>
          <p:nvPr>
            <p:ph type="body" sz="quarter" idx="21" hasCustomPrompt="1"/>
          </p:nvPr>
        </p:nvSpPr>
        <p:spPr>
          <a:xfrm>
            <a:off x="4857752" y="2833409"/>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20" name="Text Placeholder 20"/>
          <p:cNvSpPr>
            <a:spLocks noGrp="1"/>
          </p:cNvSpPr>
          <p:nvPr>
            <p:ph type="body" sz="quarter" idx="22" hasCustomPrompt="1"/>
          </p:nvPr>
        </p:nvSpPr>
        <p:spPr>
          <a:xfrm>
            <a:off x="4857752" y="3380826"/>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21" name="Text Placeholder 20"/>
          <p:cNvSpPr>
            <a:spLocks noGrp="1"/>
          </p:cNvSpPr>
          <p:nvPr>
            <p:ph type="body" sz="quarter" idx="23" hasCustomPrompt="1"/>
          </p:nvPr>
        </p:nvSpPr>
        <p:spPr>
          <a:xfrm>
            <a:off x="4857752" y="3959645"/>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48" name="Hexagon 15"/>
          <p:cNvSpPr/>
          <p:nvPr userDrawn="1"/>
        </p:nvSpPr>
        <p:spPr>
          <a:xfrm rot="16200000">
            <a:off x="7531758" y="2427014"/>
            <a:ext cx="2258794" cy="973619"/>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632584 w 2386086"/>
              <a:gd name="connsiteY4" fmla="*/ 1026502 h 2056972"/>
              <a:gd name="connsiteX5" fmla="*/ 616618 w 2386086"/>
              <a:gd name="connsiteY5" fmla="*/ 2056972 h 2056972"/>
              <a:gd name="connsiteX6" fmla="*/ 0 w 2386086"/>
              <a:gd name="connsiteY6" fmla="*/ 1028486 h 2056972"/>
              <a:gd name="connsiteX0" fmla="*/ 0 w 2386086"/>
              <a:gd name="connsiteY0" fmla="*/ 1028486 h 1028486"/>
              <a:gd name="connsiteX1" fmla="*/ 616618 w 2386086"/>
              <a:gd name="connsiteY1" fmla="*/ 0 h 1028486"/>
              <a:gd name="connsiteX2" fmla="*/ 1769468 w 2386086"/>
              <a:gd name="connsiteY2" fmla="*/ 0 h 1028486"/>
              <a:gd name="connsiteX3" fmla="*/ 2386086 w 2386086"/>
              <a:gd name="connsiteY3" fmla="*/ 1028486 h 1028486"/>
              <a:gd name="connsiteX4" fmla="*/ 1632584 w 2386086"/>
              <a:gd name="connsiteY4" fmla="*/ 1026502 h 1028486"/>
              <a:gd name="connsiteX5" fmla="*/ 677455 w 2386086"/>
              <a:gd name="connsiteY5" fmla="*/ 1026501 h 1028486"/>
              <a:gd name="connsiteX6" fmla="*/ 0 w 2386086"/>
              <a:gd name="connsiteY6" fmla="*/ 1028486 h 1028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6086" h="1028486">
                <a:moveTo>
                  <a:pt x="0" y="1028486"/>
                </a:moveTo>
                <a:lnTo>
                  <a:pt x="616618" y="0"/>
                </a:lnTo>
                <a:lnTo>
                  <a:pt x="1769468" y="0"/>
                </a:lnTo>
                <a:lnTo>
                  <a:pt x="2386086" y="1028486"/>
                </a:lnTo>
                <a:lnTo>
                  <a:pt x="1632584" y="1026502"/>
                </a:lnTo>
                <a:lnTo>
                  <a:pt x="677455" y="1026501"/>
                </a:lnTo>
                <a:lnTo>
                  <a:pt x="0" y="1028486"/>
                </a:lnTo>
                <a:close/>
              </a:path>
            </a:pathLst>
          </a:cu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nvGrpSpPr>
          <p:cNvPr id="49" name="Group 70"/>
          <p:cNvGrpSpPr/>
          <p:nvPr userDrawn="1"/>
        </p:nvGrpSpPr>
        <p:grpSpPr>
          <a:xfrm rot="5400000">
            <a:off x="7491414" y="2338174"/>
            <a:ext cx="2291149" cy="1017295"/>
            <a:chOff x="4113725" y="2445301"/>
            <a:chExt cx="3091244" cy="1372546"/>
          </a:xfrm>
          <a:noFill/>
        </p:grpSpPr>
        <p:sp>
          <p:nvSpPr>
            <p:cNvPr id="50" name="Hexagon 74"/>
            <p:cNvSpPr/>
            <p:nvPr/>
          </p:nvSpPr>
          <p:spPr>
            <a:xfrm rot="16200000">
              <a:off x="4313467"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 name="Hexagon 75"/>
            <p:cNvSpPr/>
            <p:nvPr/>
          </p:nvSpPr>
          <p:spPr>
            <a:xfrm rot="16200000">
              <a:off x="4789043"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 name="Hexagon 76"/>
            <p:cNvSpPr/>
            <p:nvPr/>
          </p:nvSpPr>
          <p:spPr>
            <a:xfrm rot="16200000">
              <a:off x="5264619"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 name="Hexagon 77"/>
            <p:cNvSpPr/>
            <p:nvPr/>
          </p:nvSpPr>
          <p:spPr>
            <a:xfrm rot="16200000">
              <a:off x="5740195"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 name="Hexagon 78"/>
            <p:cNvSpPr/>
            <p:nvPr/>
          </p:nvSpPr>
          <p:spPr>
            <a:xfrm rot="16200000">
              <a:off x="6215771"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 name="Hexagon 79"/>
            <p:cNvSpPr/>
            <p:nvPr/>
          </p:nvSpPr>
          <p:spPr>
            <a:xfrm rot="16200000">
              <a:off x="6691347"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 name="Hexagon 80"/>
            <p:cNvSpPr/>
            <p:nvPr/>
          </p:nvSpPr>
          <p:spPr>
            <a:xfrm rot="16200000">
              <a:off x="4075679"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 name="Hexagon 81"/>
            <p:cNvSpPr/>
            <p:nvPr/>
          </p:nvSpPr>
          <p:spPr>
            <a:xfrm rot="16200000">
              <a:off x="4551255"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 name="Hexagon 82"/>
            <p:cNvSpPr/>
            <p:nvPr/>
          </p:nvSpPr>
          <p:spPr>
            <a:xfrm rot="16200000">
              <a:off x="5026831"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 name="Hexagon 83"/>
            <p:cNvSpPr/>
            <p:nvPr/>
          </p:nvSpPr>
          <p:spPr>
            <a:xfrm rot="16200000">
              <a:off x="5502407"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 name="Hexagon 84"/>
            <p:cNvSpPr/>
            <p:nvPr/>
          </p:nvSpPr>
          <p:spPr>
            <a:xfrm rot="16200000">
              <a:off x="5977983"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 name="Hexagon 85"/>
            <p:cNvSpPr/>
            <p:nvPr/>
          </p:nvSpPr>
          <p:spPr>
            <a:xfrm rot="16200000">
              <a:off x="6453559"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 name="Hexagon 86"/>
            <p:cNvSpPr/>
            <p:nvPr/>
          </p:nvSpPr>
          <p:spPr>
            <a:xfrm rot="16200000">
              <a:off x="4313467"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3" name="Hexagon 87"/>
            <p:cNvSpPr/>
            <p:nvPr/>
          </p:nvSpPr>
          <p:spPr>
            <a:xfrm rot="16200000">
              <a:off x="4789043"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4" name="Hexagon 88"/>
            <p:cNvSpPr/>
            <p:nvPr/>
          </p:nvSpPr>
          <p:spPr>
            <a:xfrm rot="16200000">
              <a:off x="5264619"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5" name="Hexagon 89"/>
            <p:cNvSpPr/>
            <p:nvPr/>
          </p:nvSpPr>
          <p:spPr>
            <a:xfrm rot="16200000">
              <a:off x="5740195"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6" name="Hexagon 90"/>
            <p:cNvSpPr/>
            <p:nvPr/>
          </p:nvSpPr>
          <p:spPr>
            <a:xfrm rot="16200000">
              <a:off x="6215771"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7" name="Hexagon 91"/>
            <p:cNvSpPr/>
            <p:nvPr/>
          </p:nvSpPr>
          <p:spPr>
            <a:xfrm rot="16200000">
              <a:off x="6691347"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sp>
        <p:nvSpPr>
          <p:cNvPr id="68" name="Hexagon 71"/>
          <p:cNvSpPr/>
          <p:nvPr userDrawn="1"/>
        </p:nvSpPr>
        <p:spPr>
          <a:xfrm rot="16200000">
            <a:off x="7661014" y="3060871"/>
            <a:ext cx="786740" cy="678224"/>
          </a:xfrm>
          <a:prstGeom prst="hexagon">
            <a:avLst>
              <a:gd name="adj" fmla="val 29977"/>
              <a:gd name="vf" fmla="val 115470"/>
            </a:avLst>
          </a:prstGeom>
          <a:solidFill>
            <a:srgbClr val="003F7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9" name="Hexagon 42"/>
          <p:cNvSpPr/>
          <p:nvPr userDrawn="1"/>
        </p:nvSpPr>
        <p:spPr>
          <a:xfrm rot="16200000">
            <a:off x="8067568" y="4058779"/>
            <a:ext cx="1360050" cy="809416"/>
          </a:xfrm>
          <a:custGeom>
            <a:avLst/>
            <a:gdLst>
              <a:gd name="connsiteX0" fmla="*/ 0 w 1663085"/>
              <a:gd name="connsiteY0" fmla="*/ 716848 h 1433695"/>
              <a:gd name="connsiteX1" fmla="*/ 429779 w 1663085"/>
              <a:gd name="connsiteY1" fmla="*/ 0 h 1433695"/>
              <a:gd name="connsiteX2" fmla="*/ 1233306 w 1663085"/>
              <a:gd name="connsiteY2" fmla="*/ 0 h 1433695"/>
              <a:gd name="connsiteX3" fmla="*/ 1663085 w 1663085"/>
              <a:gd name="connsiteY3" fmla="*/ 716848 h 1433695"/>
              <a:gd name="connsiteX4" fmla="*/ 1233306 w 1663085"/>
              <a:gd name="connsiteY4" fmla="*/ 1433695 h 1433695"/>
              <a:gd name="connsiteX5" fmla="*/ 429779 w 1663085"/>
              <a:gd name="connsiteY5" fmla="*/ 1433695 h 1433695"/>
              <a:gd name="connsiteX6" fmla="*/ 0 w 1663085"/>
              <a:gd name="connsiteY6" fmla="*/ 716848 h 1433695"/>
              <a:gd name="connsiteX0" fmla="*/ 0 w 1663085"/>
              <a:gd name="connsiteY0" fmla="*/ 716848 h 1433695"/>
              <a:gd name="connsiteX1" fmla="*/ 429779 w 1663085"/>
              <a:gd name="connsiteY1" fmla="*/ 0 h 1433695"/>
              <a:gd name="connsiteX2" fmla="*/ 1233306 w 1663085"/>
              <a:gd name="connsiteY2" fmla="*/ 0 h 1433695"/>
              <a:gd name="connsiteX3" fmla="*/ 1663085 w 1663085"/>
              <a:gd name="connsiteY3" fmla="*/ 716848 h 1433695"/>
              <a:gd name="connsiteX4" fmla="*/ 1499655 w 1663085"/>
              <a:gd name="connsiteY4" fmla="*/ 989764 h 1433695"/>
              <a:gd name="connsiteX5" fmla="*/ 429779 w 1663085"/>
              <a:gd name="connsiteY5" fmla="*/ 1433695 h 1433695"/>
              <a:gd name="connsiteX6" fmla="*/ 0 w 1663085"/>
              <a:gd name="connsiteY6" fmla="*/ 716848 h 1433695"/>
              <a:gd name="connsiteX0" fmla="*/ 0 w 1663085"/>
              <a:gd name="connsiteY0" fmla="*/ 716848 h 989764"/>
              <a:gd name="connsiteX1" fmla="*/ 429779 w 1663085"/>
              <a:gd name="connsiteY1" fmla="*/ 0 h 989764"/>
              <a:gd name="connsiteX2" fmla="*/ 1233306 w 1663085"/>
              <a:gd name="connsiteY2" fmla="*/ 0 h 989764"/>
              <a:gd name="connsiteX3" fmla="*/ 1663085 w 1663085"/>
              <a:gd name="connsiteY3" fmla="*/ 716848 h 989764"/>
              <a:gd name="connsiteX4" fmla="*/ 1499655 w 1663085"/>
              <a:gd name="connsiteY4" fmla="*/ 989764 h 989764"/>
              <a:gd name="connsiteX5" fmla="*/ 163431 w 1663085"/>
              <a:gd name="connsiteY5" fmla="*/ 989764 h 989764"/>
              <a:gd name="connsiteX6" fmla="*/ 0 w 1663085"/>
              <a:gd name="connsiteY6" fmla="*/ 716848 h 98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63085" h="989764">
                <a:moveTo>
                  <a:pt x="0" y="716848"/>
                </a:moveTo>
                <a:lnTo>
                  <a:pt x="429779" y="0"/>
                </a:lnTo>
                <a:lnTo>
                  <a:pt x="1233306" y="0"/>
                </a:lnTo>
                <a:lnTo>
                  <a:pt x="1663085" y="716848"/>
                </a:lnTo>
                <a:lnTo>
                  <a:pt x="1499655" y="989764"/>
                </a:lnTo>
                <a:lnTo>
                  <a:pt x="163431" y="989764"/>
                </a:lnTo>
                <a:lnTo>
                  <a:pt x="0" y="716848"/>
                </a:lnTo>
                <a:close/>
              </a:path>
            </a:pathLst>
          </a:cu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0" name="Hexagon 73"/>
          <p:cNvSpPr/>
          <p:nvPr userDrawn="1"/>
        </p:nvSpPr>
        <p:spPr>
          <a:xfrm rot="16200000">
            <a:off x="7162221" y="1323000"/>
            <a:ext cx="1574364" cy="1357210"/>
          </a:xfrm>
          <a:prstGeom prst="hexagon">
            <a:avLst>
              <a:gd name="adj" fmla="val 29977"/>
              <a:gd name="vf" fmla="val 115470"/>
            </a:avLst>
          </a:prstGeom>
          <a:solidFill>
            <a:srgbClr val="D7D2C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37" name="Text Placeholder 14"/>
          <p:cNvSpPr>
            <a:spLocks noGrp="1"/>
          </p:cNvSpPr>
          <p:nvPr>
            <p:ph type="body" sz="quarter" idx="26" hasCustomPrompt="1"/>
          </p:nvPr>
        </p:nvSpPr>
        <p:spPr>
          <a:xfrm>
            <a:off x="1142976" y="2255215"/>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71" name="Hexagon 14"/>
          <p:cNvSpPr/>
          <p:nvPr userDrawn="1"/>
        </p:nvSpPr>
        <p:spPr>
          <a:xfrm rot="16200000">
            <a:off x="1230201" y="-139705"/>
            <a:ext cx="1771813" cy="2056972"/>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813" h="2056972">
                <a:moveTo>
                  <a:pt x="0" y="1028486"/>
                </a:moveTo>
                <a:lnTo>
                  <a:pt x="616618" y="0"/>
                </a:lnTo>
                <a:lnTo>
                  <a:pt x="1769468" y="0"/>
                </a:lnTo>
                <a:cubicBezTo>
                  <a:pt x="1770250" y="337295"/>
                  <a:pt x="1771031" y="674590"/>
                  <a:pt x="1771813" y="1011885"/>
                </a:cubicBezTo>
                <a:cubicBezTo>
                  <a:pt x="1771031" y="1360247"/>
                  <a:pt x="1770250" y="1708610"/>
                  <a:pt x="1769468" y="2056972"/>
                </a:cubicBezTo>
                <a:lnTo>
                  <a:pt x="616618" y="2056972"/>
                </a:lnTo>
                <a:lnTo>
                  <a:pt x="0" y="1028486"/>
                </a:lnTo>
                <a:close/>
              </a:path>
            </a:pathLst>
          </a:custGeom>
          <a:solidFill>
            <a:srgbClr val="E0004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 name="ZoneTexte 37"/>
          <p:cNvSpPr txBox="1"/>
          <p:nvPr userDrawn="1"/>
        </p:nvSpPr>
        <p:spPr>
          <a:xfrm>
            <a:off x="857224" y="357166"/>
            <a:ext cx="250033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schemeClr val="bg1"/>
                </a:solidFill>
              </a:rPr>
              <a:t>SOMMAIRE</a:t>
            </a:r>
          </a:p>
        </p:txBody>
      </p:sp>
      <p:sp>
        <p:nvSpPr>
          <p:cNvPr id="39" name="Text Placeholder 14"/>
          <p:cNvSpPr>
            <a:spLocks noGrp="1"/>
          </p:cNvSpPr>
          <p:nvPr>
            <p:ph type="body" sz="quarter" idx="27" hasCustomPrompt="1"/>
          </p:nvPr>
        </p:nvSpPr>
        <p:spPr>
          <a:xfrm>
            <a:off x="1142976" y="4469991"/>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40" name="Text Placeholder 20"/>
          <p:cNvSpPr>
            <a:spLocks noGrp="1"/>
          </p:cNvSpPr>
          <p:nvPr>
            <p:ph type="body" sz="quarter" idx="28" hasCustomPrompt="1"/>
          </p:nvPr>
        </p:nvSpPr>
        <p:spPr>
          <a:xfrm>
            <a:off x="4857752" y="4500570"/>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Sommaire">
    <p:spTree>
      <p:nvGrpSpPr>
        <p:cNvPr id="1" name=""/>
        <p:cNvGrpSpPr/>
        <p:nvPr/>
      </p:nvGrpSpPr>
      <p:grpSpPr>
        <a:xfrm>
          <a:off x="0" y="0"/>
          <a:ext cx="0" cy="0"/>
          <a:chOff x="0" y="0"/>
          <a:chExt cx="0" cy="0"/>
        </a:xfrm>
      </p:grpSpPr>
      <p:pic>
        <p:nvPicPr>
          <p:cNvPr id="41" name="Image 4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592" y="404835"/>
            <a:ext cx="6048672" cy="6303261"/>
          </a:xfrm>
          <a:prstGeom prst="rect">
            <a:avLst/>
          </a:prstGeom>
        </p:spPr>
      </p:pic>
      <p:cxnSp>
        <p:nvCxnSpPr>
          <p:cNvPr id="25" name="Straight Connector 17"/>
          <p:cNvCxnSpPr/>
          <p:nvPr userDrawn="1"/>
        </p:nvCxnSpPr>
        <p:spPr>
          <a:xfrm flipH="1">
            <a:off x="433511" y="552379"/>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4"/>
          <p:cNvSpPr>
            <a:spLocks noGrp="1"/>
          </p:cNvSpPr>
          <p:nvPr>
            <p:ph type="body" sz="quarter" idx="13" hasCustomPrompt="1"/>
          </p:nvPr>
        </p:nvSpPr>
        <p:spPr>
          <a:xfrm>
            <a:off x="1142976" y="2802830"/>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13" name="Text Placeholder 14"/>
          <p:cNvSpPr>
            <a:spLocks noGrp="1"/>
          </p:cNvSpPr>
          <p:nvPr>
            <p:ph type="body" sz="quarter" idx="14" hasCustomPrompt="1"/>
          </p:nvPr>
        </p:nvSpPr>
        <p:spPr>
          <a:xfrm>
            <a:off x="1142976" y="3350247"/>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17" name="Text Placeholder 14"/>
          <p:cNvSpPr>
            <a:spLocks noGrp="1"/>
          </p:cNvSpPr>
          <p:nvPr>
            <p:ph type="body" sz="quarter" idx="15" hasCustomPrompt="1"/>
          </p:nvPr>
        </p:nvSpPr>
        <p:spPr>
          <a:xfrm>
            <a:off x="1142976" y="3929066"/>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18" name="Text Placeholder 20"/>
          <p:cNvSpPr>
            <a:spLocks noGrp="1"/>
          </p:cNvSpPr>
          <p:nvPr>
            <p:ph type="body" sz="quarter" idx="20" hasCustomPrompt="1"/>
          </p:nvPr>
        </p:nvSpPr>
        <p:spPr>
          <a:xfrm>
            <a:off x="4857752" y="2285992"/>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19" name="Text Placeholder 20"/>
          <p:cNvSpPr>
            <a:spLocks noGrp="1"/>
          </p:cNvSpPr>
          <p:nvPr>
            <p:ph type="body" sz="quarter" idx="21" hasCustomPrompt="1"/>
          </p:nvPr>
        </p:nvSpPr>
        <p:spPr>
          <a:xfrm>
            <a:off x="4857752" y="2833409"/>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20" name="Text Placeholder 20"/>
          <p:cNvSpPr>
            <a:spLocks noGrp="1"/>
          </p:cNvSpPr>
          <p:nvPr>
            <p:ph type="body" sz="quarter" idx="22" hasCustomPrompt="1"/>
          </p:nvPr>
        </p:nvSpPr>
        <p:spPr>
          <a:xfrm>
            <a:off x="4857752" y="3380826"/>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21" name="Text Placeholder 20"/>
          <p:cNvSpPr>
            <a:spLocks noGrp="1"/>
          </p:cNvSpPr>
          <p:nvPr>
            <p:ph type="body" sz="quarter" idx="23" hasCustomPrompt="1"/>
          </p:nvPr>
        </p:nvSpPr>
        <p:spPr>
          <a:xfrm>
            <a:off x="4857752" y="3959645"/>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sp>
        <p:nvSpPr>
          <p:cNvPr id="48" name="Hexagon 15"/>
          <p:cNvSpPr/>
          <p:nvPr userDrawn="1"/>
        </p:nvSpPr>
        <p:spPr>
          <a:xfrm rot="16200000">
            <a:off x="7531758" y="2427014"/>
            <a:ext cx="2258794" cy="973619"/>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632584 w 2386086"/>
              <a:gd name="connsiteY4" fmla="*/ 1026502 h 2056972"/>
              <a:gd name="connsiteX5" fmla="*/ 616618 w 2386086"/>
              <a:gd name="connsiteY5" fmla="*/ 2056972 h 2056972"/>
              <a:gd name="connsiteX6" fmla="*/ 0 w 2386086"/>
              <a:gd name="connsiteY6" fmla="*/ 1028486 h 2056972"/>
              <a:gd name="connsiteX0" fmla="*/ 0 w 2386086"/>
              <a:gd name="connsiteY0" fmla="*/ 1028486 h 1028486"/>
              <a:gd name="connsiteX1" fmla="*/ 616618 w 2386086"/>
              <a:gd name="connsiteY1" fmla="*/ 0 h 1028486"/>
              <a:gd name="connsiteX2" fmla="*/ 1769468 w 2386086"/>
              <a:gd name="connsiteY2" fmla="*/ 0 h 1028486"/>
              <a:gd name="connsiteX3" fmla="*/ 2386086 w 2386086"/>
              <a:gd name="connsiteY3" fmla="*/ 1028486 h 1028486"/>
              <a:gd name="connsiteX4" fmla="*/ 1632584 w 2386086"/>
              <a:gd name="connsiteY4" fmla="*/ 1026502 h 1028486"/>
              <a:gd name="connsiteX5" fmla="*/ 677455 w 2386086"/>
              <a:gd name="connsiteY5" fmla="*/ 1026501 h 1028486"/>
              <a:gd name="connsiteX6" fmla="*/ 0 w 2386086"/>
              <a:gd name="connsiteY6" fmla="*/ 1028486 h 1028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6086" h="1028486">
                <a:moveTo>
                  <a:pt x="0" y="1028486"/>
                </a:moveTo>
                <a:lnTo>
                  <a:pt x="616618" y="0"/>
                </a:lnTo>
                <a:lnTo>
                  <a:pt x="1769468" y="0"/>
                </a:lnTo>
                <a:lnTo>
                  <a:pt x="2386086" y="1028486"/>
                </a:lnTo>
                <a:lnTo>
                  <a:pt x="1632584" y="1026502"/>
                </a:lnTo>
                <a:lnTo>
                  <a:pt x="677455" y="1026501"/>
                </a:lnTo>
                <a:lnTo>
                  <a:pt x="0" y="1028486"/>
                </a:lnTo>
                <a:close/>
              </a:path>
            </a:pathLst>
          </a:cu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nvGrpSpPr>
          <p:cNvPr id="49" name="Group 70"/>
          <p:cNvGrpSpPr/>
          <p:nvPr userDrawn="1"/>
        </p:nvGrpSpPr>
        <p:grpSpPr>
          <a:xfrm rot="5400000">
            <a:off x="7491414" y="2338174"/>
            <a:ext cx="2291149" cy="1017295"/>
            <a:chOff x="4113725" y="2445301"/>
            <a:chExt cx="3091244" cy="1372546"/>
          </a:xfrm>
          <a:noFill/>
        </p:grpSpPr>
        <p:sp>
          <p:nvSpPr>
            <p:cNvPr id="50" name="Hexagon 74"/>
            <p:cNvSpPr/>
            <p:nvPr/>
          </p:nvSpPr>
          <p:spPr>
            <a:xfrm rot="16200000">
              <a:off x="4313467"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1" name="Hexagon 75"/>
            <p:cNvSpPr/>
            <p:nvPr/>
          </p:nvSpPr>
          <p:spPr>
            <a:xfrm rot="16200000">
              <a:off x="4789043"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2" name="Hexagon 76"/>
            <p:cNvSpPr/>
            <p:nvPr/>
          </p:nvSpPr>
          <p:spPr>
            <a:xfrm rot="16200000">
              <a:off x="5264619"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3" name="Hexagon 77"/>
            <p:cNvSpPr/>
            <p:nvPr/>
          </p:nvSpPr>
          <p:spPr>
            <a:xfrm rot="16200000">
              <a:off x="5740195"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4" name="Hexagon 78"/>
            <p:cNvSpPr/>
            <p:nvPr/>
          </p:nvSpPr>
          <p:spPr>
            <a:xfrm rot="16200000">
              <a:off x="6215771"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5" name="Hexagon 79"/>
            <p:cNvSpPr/>
            <p:nvPr/>
          </p:nvSpPr>
          <p:spPr>
            <a:xfrm rot="16200000">
              <a:off x="6691347" y="2483348"/>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6" name="Hexagon 80"/>
            <p:cNvSpPr/>
            <p:nvPr/>
          </p:nvSpPr>
          <p:spPr>
            <a:xfrm rot="16200000">
              <a:off x="4075679"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7" name="Hexagon 81"/>
            <p:cNvSpPr/>
            <p:nvPr/>
          </p:nvSpPr>
          <p:spPr>
            <a:xfrm rot="16200000">
              <a:off x="4551255"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8" name="Hexagon 82"/>
            <p:cNvSpPr/>
            <p:nvPr/>
          </p:nvSpPr>
          <p:spPr>
            <a:xfrm rot="16200000">
              <a:off x="5026831"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59" name="Hexagon 83"/>
            <p:cNvSpPr/>
            <p:nvPr/>
          </p:nvSpPr>
          <p:spPr>
            <a:xfrm rot="16200000">
              <a:off x="5502407"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0" name="Hexagon 84"/>
            <p:cNvSpPr/>
            <p:nvPr/>
          </p:nvSpPr>
          <p:spPr>
            <a:xfrm rot="16200000">
              <a:off x="5977983"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1" name="Hexagon 85"/>
            <p:cNvSpPr/>
            <p:nvPr/>
          </p:nvSpPr>
          <p:spPr>
            <a:xfrm rot="16200000">
              <a:off x="6453559" y="2893941"/>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2" name="Hexagon 86"/>
            <p:cNvSpPr/>
            <p:nvPr/>
          </p:nvSpPr>
          <p:spPr>
            <a:xfrm rot="16200000">
              <a:off x="4313467"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3" name="Hexagon 87"/>
            <p:cNvSpPr/>
            <p:nvPr/>
          </p:nvSpPr>
          <p:spPr>
            <a:xfrm rot="16200000">
              <a:off x="4789043"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4" name="Hexagon 88"/>
            <p:cNvSpPr/>
            <p:nvPr/>
          </p:nvSpPr>
          <p:spPr>
            <a:xfrm rot="16200000">
              <a:off x="5264619"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5" name="Hexagon 89"/>
            <p:cNvSpPr/>
            <p:nvPr/>
          </p:nvSpPr>
          <p:spPr>
            <a:xfrm rot="16200000">
              <a:off x="5740195"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6" name="Hexagon 90"/>
            <p:cNvSpPr/>
            <p:nvPr/>
          </p:nvSpPr>
          <p:spPr>
            <a:xfrm rot="16200000">
              <a:off x="6215771"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7" name="Hexagon 91"/>
            <p:cNvSpPr/>
            <p:nvPr/>
          </p:nvSpPr>
          <p:spPr>
            <a:xfrm rot="16200000">
              <a:off x="6691347" y="3304225"/>
              <a:ext cx="551668" cy="475576"/>
            </a:xfrm>
            <a:prstGeom prst="hexagon">
              <a:avLst>
                <a:gd name="adj" fmla="val 29977"/>
                <a:gd name="vf" fmla="val 115470"/>
              </a:avLst>
            </a:prstGeom>
            <a:grp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sp>
        <p:nvSpPr>
          <p:cNvPr id="68" name="Hexagon 71"/>
          <p:cNvSpPr/>
          <p:nvPr userDrawn="1"/>
        </p:nvSpPr>
        <p:spPr>
          <a:xfrm rot="16200000">
            <a:off x="7661014" y="3060871"/>
            <a:ext cx="786740" cy="678224"/>
          </a:xfrm>
          <a:prstGeom prst="hexagon">
            <a:avLst>
              <a:gd name="adj" fmla="val 29977"/>
              <a:gd name="vf" fmla="val 115470"/>
            </a:avLst>
          </a:prstGeom>
          <a:solidFill>
            <a:srgbClr val="003F7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69" name="Hexagon 42"/>
          <p:cNvSpPr/>
          <p:nvPr userDrawn="1"/>
        </p:nvSpPr>
        <p:spPr>
          <a:xfrm rot="16200000">
            <a:off x="8067568" y="4058779"/>
            <a:ext cx="1360050" cy="809416"/>
          </a:xfrm>
          <a:custGeom>
            <a:avLst/>
            <a:gdLst>
              <a:gd name="connsiteX0" fmla="*/ 0 w 1663085"/>
              <a:gd name="connsiteY0" fmla="*/ 716848 h 1433695"/>
              <a:gd name="connsiteX1" fmla="*/ 429779 w 1663085"/>
              <a:gd name="connsiteY1" fmla="*/ 0 h 1433695"/>
              <a:gd name="connsiteX2" fmla="*/ 1233306 w 1663085"/>
              <a:gd name="connsiteY2" fmla="*/ 0 h 1433695"/>
              <a:gd name="connsiteX3" fmla="*/ 1663085 w 1663085"/>
              <a:gd name="connsiteY3" fmla="*/ 716848 h 1433695"/>
              <a:gd name="connsiteX4" fmla="*/ 1233306 w 1663085"/>
              <a:gd name="connsiteY4" fmla="*/ 1433695 h 1433695"/>
              <a:gd name="connsiteX5" fmla="*/ 429779 w 1663085"/>
              <a:gd name="connsiteY5" fmla="*/ 1433695 h 1433695"/>
              <a:gd name="connsiteX6" fmla="*/ 0 w 1663085"/>
              <a:gd name="connsiteY6" fmla="*/ 716848 h 1433695"/>
              <a:gd name="connsiteX0" fmla="*/ 0 w 1663085"/>
              <a:gd name="connsiteY0" fmla="*/ 716848 h 1433695"/>
              <a:gd name="connsiteX1" fmla="*/ 429779 w 1663085"/>
              <a:gd name="connsiteY1" fmla="*/ 0 h 1433695"/>
              <a:gd name="connsiteX2" fmla="*/ 1233306 w 1663085"/>
              <a:gd name="connsiteY2" fmla="*/ 0 h 1433695"/>
              <a:gd name="connsiteX3" fmla="*/ 1663085 w 1663085"/>
              <a:gd name="connsiteY3" fmla="*/ 716848 h 1433695"/>
              <a:gd name="connsiteX4" fmla="*/ 1499655 w 1663085"/>
              <a:gd name="connsiteY4" fmla="*/ 989764 h 1433695"/>
              <a:gd name="connsiteX5" fmla="*/ 429779 w 1663085"/>
              <a:gd name="connsiteY5" fmla="*/ 1433695 h 1433695"/>
              <a:gd name="connsiteX6" fmla="*/ 0 w 1663085"/>
              <a:gd name="connsiteY6" fmla="*/ 716848 h 1433695"/>
              <a:gd name="connsiteX0" fmla="*/ 0 w 1663085"/>
              <a:gd name="connsiteY0" fmla="*/ 716848 h 989764"/>
              <a:gd name="connsiteX1" fmla="*/ 429779 w 1663085"/>
              <a:gd name="connsiteY1" fmla="*/ 0 h 989764"/>
              <a:gd name="connsiteX2" fmla="*/ 1233306 w 1663085"/>
              <a:gd name="connsiteY2" fmla="*/ 0 h 989764"/>
              <a:gd name="connsiteX3" fmla="*/ 1663085 w 1663085"/>
              <a:gd name="connsiteY3" fmla="*/ 716848 h 989764"/>
              <a:gd name="connsiteX4" fmla="*/ 1499655 w 1663085"/>
              <a:gd name="connsiteY4" fmla="*/ 989764 h 989764"/>
              <a:gd name="connsiteX5" fmla="*/ 163431 w 1663085"/>
              <a:gd name="connsiteY5" fmla="*/ 989764 h 989764"/>
              <a:gd name="connsiteX6" fmla="*/ 0 w 1663085"/>
              <a:gd name="connsiteY6" fmla="*/ 716848 h 98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63085" h="989764">
                <a:moveTo>
                  <a:pt x="0" y="716848"/>
                </a:moveTo>
                <a:lnTo>
                  <a:pt x="429779" y="0"/>
                </a:lnTo>
                <a:lnTo>
                  <a:pt x="1233306" y="0"/>
                </a:lnTo>
                <a:lnTo>
                  <a:pt x="1663085" y="716848"/>
                </a:lnTo>
                <a:lnTo>
                  <a:pt x="1499655" y="989764"/>
                </a:lnTo>
                <a:lnTo>
                  <a:pt x="163431" y="989764"/>
                </a:lnTo>
                <a:lnTo>
                  <a:pt x="0" y="716848"/>
                </a:lnTo>
                <a:close/>
              </a:path>
            </a:pathLst>
          </a:cu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70" name="Hexagon 73"/>
          <p:cNvSpPr/>
          <p:nvPr userDrawn="1"/>
        </p:nvSpPr>
        <p:spPr>
          <a:xfrm rot="16200000">
            <a:off x="7162221" y="1323000"/>
            <a:ext cx="1574364" cy="1357210"/>
          </a:xfrm>
          <a:prstGeom prst="hexagon">
            <a:avLst>
              <a:gd name="adj" fmla="val 29977"/>
              <a:gd name="vf" fmla="val 115470"/>
            </a:avLst>
          </a:prstGeom>
          <a:solidFill>
            <a:srgbClr val="D7D2C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6"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37" name="Text Placeholder 14"/>
          <p:cNvSpPr>
            <a:spLocks noGrp="1"/>
          </p:cNvSpPr>
          <p:nvPr>
            <p:ph type="body" sz="quarter" idx="26" hasCustomPrompt="1"/>
          </p:nvPr>
        </p:nvSpPr>
        <p:spPr>
          <a:xfrm>
            <a:off x="1142976" y="2255215"/>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71" name="Hexagon 14"/>
          <p:cNvSpPr/>
          <p:nvPr userDrawn="1"/>
        </p:nvSpPr>
        <p:spPr>
          <a:xfrm rot="16200000">
            <a:off x="1230201" y="-139705"/>
            <a:ext cx="1771813" cy="2056972"/>
          </a:xfrm>
          <a:custGeom>
            <a:avLst/>
            <a:gdLst>
              <a:gd name="connsiteX0" fmla="*/ 0 w 2386086"/>
              <a:gd name="connsiteY0" fmla="*/ 1028486 h 2056972"/>
              <a:gd name="connsiteX1" fmla="*/ 616618 w 2386086"/>
              <a:gd name="connsiteY1" fmla="*/ 0 h 2056972"/>
              <a:gd name="connsiteX2" fmla="*/ 1769468 w 2386086"/>
              <a:gd name="connsiteY2" fmla="*/ 0 h 2056972"/>
              <a:gd name="connsiteX3" fmla="*/ 2386086 w 2386086"/>
              <a:gd name="connsiteY3" fmla="*/ 1028486 h 2056972"/>
              <a:gd name="connsiteX4" fmla="*/ 1769468 w 2386086"/>
              <a:gd name="connsiteY4" fmla="*/ 2056972 h 2056972"/>
              <a:gd name="connsiteX5" fmla="*/ 616618 w 2386086"/>
              <a:gd name="connsiteY5" fmla="*/ 2056972 h 2056972"/>
              <a:gd name="connsiteX6" fmla="*/ 0 w 2386086"/>
              <a:gd name="connsiteY6" fmla="*/ 1028486 h 2056972"/>
              <a:gd name="connsiteX0" fmla="*/ 0 w 1771813"/>
              <a:gd name="connsiteY0" fmla="*/ 1028486 h 2056972"/>
              <a:gd name="connsiteX1" fmla="*/ 616618 w 1771813"/>
              <a:gd name="connsiteY1" fmla="*/ 0 h 2056972"/>
              <a:gd name="connsiteX2" fmla="*/ 1769468 w 1771813"/>
              <a:gd name="connsiteY2" fmla="*/ 0 h 2056972"/>
              <a:gd name="connsiteX3" fmla="*/ 1771813 w 1771813"/>
              <a:gd name="connsiteY3" fmla="*/ 1011885 h 2056972"/>
              <a:gd name="connsiteX4" fmla="*/ 1769468 w 1771813"/>
              <a:gd name="connsiteY4" fmla="*/ 2056972 h 2056972"/>
              <a:gd name="connsiteX5" fmla="*/ 616618 w 1771813"/>
              <a:gd name="connsiteY5" fmla="*/ 2056972 h 2056972"/>
              <a:gd name="connsiteX6" fmla="*/ 0 w 1771813"/>
              <a:gd name="connsiteY6" fmla="*/ 1028486 h 205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813" h="2056972">
                <a:moveTo>
                  <a:pt x="0" y="1028486"/>
                </a:moveTo>
                <a:lnTo>
                  <a:pt x="616618" y="0"/>
                </a:lnTo>
                <a:lnTo>
                  <a:pt x="1769468" y="0"/>
                </a:lnTo>
                <a:cubicBezTo>
                  <a:pt x="1770250" y="337295"/>
                  <a:pt x="1771031" y="674590"/>
                  <a:pt x="1771813" y="1011885"/>
                </a:cubicBezTo>
                <a:cubicBezTo>
                  <a:pt x="1771031" y="1360247"/>
                  <a:pt x="1770250" y="1708610"/>
                  <a:pt x="1769468" y="2056972"/>
                </a:cubicBezTo>
                <a:lnTo>
                  <a:pt x="616618" y="2056972"/>
                </a:lnTo>
                <a:lnTo>
                  <a:pt x="0" y="1028486"/>
                </a:lnTo>
                <a:close/>
              </a:path>
            </a:pathLst>
          </a:custGeom>
          <a:solidFill>
            <a:srgbClr val="E0004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38" name="ZoneTexte 37"/>
          <p:cNvSpPr txBox="1"/>
          <p:nvPr userDrawn="1"/>
        </p:nvSpPr>
        <p:spPr>
          <a:xfrm>
            <a:off x="857224" y="357166"/>
            <a:ext cx="250033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schemeClr val="bg1"/>
                </a:solidFill>
              </a:rPr>
              <a:t>SOMMAIRE</a:t>
            </a:r>
          </a:p>
        </p:txBody>
      </p:sp>
      <p:sp>
        <p:nvSpPr>
          <p:cNvPr id="39" name="Text Placeholder 14"/>
          <p:cNvSpPr>
            <a:spLocks noGrp="1"/>
          </p:cNvSpPr>
          <p:nvPr>
            <p:ph type="body" sz="quarter" idx="27" hasCustomPrompt="1"/>
          </p:nvPr>
        </p:nvSpPr>
        <p:spPr>
          <a:xfrm>
            <a:off x="1142976" y="4469991"/>
            <a:ext cx="3571900" cy="338554"/>
          </a:xfrm>
          <a:prstGeom prst="rect">
            <a:avLst/>
          </a:prstGeom>
          <a:noFill/>
        </p:spPr>
        <p:txBody>
          <a:bodyPr wrap="square" rtlCol="0" anchor="b">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600" b="1" baseline="0" smtClean="0">
                <a:solidFill>
                  <a:srgbClr val="003F7A"/>
                </a:solidFill>
                <a:latin typeface="Calibri"/>
                <a:cs typeface="Calibri"/>
              </a:defRPr>
            </a:lvl1pPr>
            <a:lvl2pPr marL="171450" indent="0">
              <a:buNone/>
              <a:defRPr lang="fr-FR" sz="1800" smtClean="0"/>
            </a:lvl2pPr>
            <a:lvl3pPr marL="685800" indent="0">
              <a:buNone/>
              <a:defRPr lang="fr-FR" sz="1800" smtClean="0"/>
            </a:lvl3pPr>
            <a:lvl4pPr marL="1143000" indent="0">
              <a:buNone/>
              <a:defRPr lang="fr-FR" sz="1800" smtClean="0"/>
            </a:lvl4pPr>
            <a:lvl5pPr marL="1600200" indent="0">
              <a:buNone/>
              <a:defRPr lang="en" sz="1800"/>
            </a:lvl5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TITRE DE LA PARTIE</a:t>
            </a:r>
            <a:endParaRPr lang="en" i="1" dirty="0">
              <a:solidFill>
                <a:srgbClr val="E41D4B"/>
              </a:solidFill>
              <a:latin typeface="Calibri"/>
              <a:cs typeface="Calibri"/>
            </a:endParaRPr>
          </a:p>
        </p:txBody>
      </p:sp>
      <p:sp>
        <p:nvSpPr>
          <p:cNvPr id="40" name="Text Placeholder 20"/>
          <p:cNvSpPr>
            <a:spLocks noGrp="1"/>
          </p:cNvSpPr>
          <p:nvPr>
            <p:ph type="body" sz="quarter" idx="28" hasCustomPrompt="1"/>
          </p:nvPr>
        </p:nvSpPr>
        <p:spPr>
          <a:xfrm>
            <a:off x="4857752" y="4500570"/>
            <a:ext cx="1571636" cy="307975"/>
          </a:xfrm>
          <a:prstGeom prst="rect">
            <a:avLst/>
          </a:prstGeom>
        </p:spPr>
        <p:txBody>
          <a:bodyPr vert="horz" anchor="b">
            <a:noAutofit/>
          </a:bodyPr>
          <a:lstStyle>
            <a:lvl1pPr marL="0" indent="0">
              <a:buNone/>
              <a:defRPr sz="1600" i="1">
                <a:solidFill>
                  <a:srgbClr val="E0004D"/>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fr-FR" dirty="0"/>
              <a:t>_____N° slide</a:t>
            </a:r>
            <a:endParaRPr lang="en" dirty="0"/>
          </a:p>
        </p:txBody>
      </p:sp>
      <p:cxnSp>
        <p:nvCxnSpPr>
          <p:cNvPr id="42" name="Straight Connector 16"/>
          <p:cNvCxnSpPr/>
          <p:nvPr userDrawn="1"/>
        </p:nvCxnSpPr>
        <p:spPr>
          <a:xfrm flipH="1">
            <a:off x="429418" y="6429396"/>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9794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Séparation ">
    <p:spTree>
      <p:nvGrpSpPr>
        <p:cNvPr id="1" name=""/>
        <p:cNvGrpSpPr/>
        <p:nvPr/>
      </p:nvGrpSpPr>
      <p:grpSpPr>
        <a:xfrm>
          <a:off x="0" y="0"/>
          <a:ext cx="0" cy="0"/>
          <a:chOff x="0" y="0"/>
          <a:chExt cx="0" cy="0"/>
        </a:xfrm>
      </p:grpSpPr>
      <p:pic>
        <p:nvPicPr>
          <p:cNvPr id="13"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090" y="3205566"/>
            <a:ext cx="4775563" cy="1795070"/>
          </a:xfrm>
          <a:prstGeom prst="rect">
            <a:avLst/>
          </a:prstGeom>
          <a:noFill/>
          <a:ln w="9525">
            <a:noFill/>
            <a:miter lim="800000"/>
            <a:headEnd/>
            <a:tailEnd/>
          </a:ln>
          <a:effectLst/>
        </p:spPr>
      </p:pic>
      <p:sp>
        <p:nvSpPr>
          <p:cNvPr id="5" name="Snip Diagonal Corner Rectangle 2"/>
          <p:cNvSpPr/>
          <p:nvPr userDrawn="1"/>
        </p:nvSpPr>
        <p:spPr>
          <a:xfrm>
            <a:off x="428625" y="642918"/>
            <a:ext cx="8285163" cy="5368933"/>
          </a:xfrm>
          <a:prstGeom prst="snip2DiagRect">
            <a:avLst>
              <a:gd name="adj1" fmla="val 0"/>
              <a:gd name="adj2" fmla="val 9759"/>
            </a:avLst>
          </a:prstGeom>
          <a:noFill/>
          <a:ln w="19050" cmpd="sng">
            <a:solidFill>
              <a:srgbClr val="003F7A"/>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cxnSp>
        <p:nvCxnSpPr>
          <p:cNvPr id="6" name="Straight Connector 4"/>
          <p:cNvCxnSpPr/>
          <p:nvPr userDrawn="1"/>
        </p:nvCxnSpPr>
        <p:spPr>
          <a:xfrm flipH="1">
            <a:off x="1835696" y="2204864"/>
            <a:ext cx="840652" cy="0"/>
          </a:xfrm>
          <a:prstGeom prst="line">
            <a:avLst/>
          </a:prstGeom>
          <a:ln w="1905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7" name="Hexagon 6"/>
          <p:cNvSpPr/>
          <p:nvPr userDrawn="1"/>
        </p:nvSpPr>
        <p:spPr>
          <a:xfrm rot="16200000">
            <a:off x="6770271" y="4160574"/>
            <a:ext cx="1103338" cy="951154"/>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b="0" cap="none" spc="0">
              <a:ln w="0"/>
              <a:solidFill>
                <a:schemeClr val="tx1"/>
              </a:solidFill>
              <a:effectLst>
                <a:outerShdw blurRad="38100" dist="19050" dir="2700000" algn="tl" rotWithShape="0">
                  <a:schemeClr val="dk1">
                    <a:alpha val="40000"/>
                  </a:schemeClr>
                </a:outerShdw>
              </a:effectLst>
            </a:endParaRPr>
          </a:p>
        </p:txBody>
      </p:sp>
      <p:sp>
        <p:nvSpPr>
          <p:cNvPr id="8" name="Hexagon 7"/>
          <p:cNvSpPr/>
          <p:nvPr userDrawn="1"/>
        </p:nvSpPr>
        <p:spPr>
          <a:xfrm rot="16200000">
            <a:off x="7521683" y="3577486"/>
            <a:ext cx="551668" cy="475576"/>
          </a:xfrm>
          <a:prstGeom prst="hexagon">
            <a:avLst>
              <a:gd name="adj" fmla="val 29977"/>
              <a:gd name="vf" fmla="val 115470"/>
            </a:avLst>
          </a:pr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11" name="Hexagon 7"/>
          <p:cNvSpPr/>
          <p:nvPr userDrawn="1"/>
        </p:nvSpPr>
        <p:spPr>
          <a:xfrm rot="16200000">
            <a:off x="7895296" y="4160692"/>
            <a:ext cx="497208" cy="428628"/>
          </a:xfrm>
          <a:prstGeom prst="hexagon">
            <a:avLst>
              <a:gd name="adj" fmla="val 29977"/>
              <a:gd name="vf" fmla="val 115470"/>
            </a:avLst>
          </a:prstGeom>
          <a:solidFill>
            <a:srgbClr val="DBD9D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pic>
        <p:nvPicPr>
          <p:cNvPr id="12" name="Image 11"/>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4788024" y="3286988"/>
            <a:ext cx="1470492" cy="1678828"/>
          </a:xfrm>
          <a:prstGeom prst="rect">
            <a:avLst/>
          </a:prstGeom>
        </p:spPr>
      </p:pic>
      <p:sp>
        <p:nvSpPr>
          <p:cNvPr id="4" name="ZoneTexte 3"/>
          <p:cNvSpPr txBox="1"/>
          <p:nvPr userDrawn="1"/>
        </p:nvSpPr>
        <p:spPr>
          <a:xfrm>
            <a:off x="467544" y="3068960"/>
            <a:ext cx="3639932" cy="1554650"/>
          </a:xfrm>
          <a:prstGeom prst="rect">
            <a:avLst/>
          </a:prstGeom>
          <a:noFill/>
        </p:spPr>
        <p:txBody>
          <a:bodyPr wrap="square" rtlCol="0">
            <a:spAutoFit/>
          </a:bodyPr>
          <a:lstStyle/>
          <a:p>
            <a:endParaRPr lang="fr-FR" dirty="0"/>
          </a:p>
        </p:txBody>
      </p:sp>
      <p:sp>
        <p:nvSpPr>
          <p:cNvPr id="14" name="ZoneTexte 13"/>
          <p:cNvSpPr txBox="1"/>
          <p:nvPr userDrawn="1"/>
        </p:nvSpPr>
        <p:spPr>
          <a:xfrm>
            <a:off x="467544" y="1124744"/>
            <a:ext cx="3567924" cy="1015663"/>
          </a:xfrm>
          <a:prstGeom prst="rect">
            <a:avLst/>
          </a:prstGeom>
          <a:noFill/>
        </p:spPr>
        <p:txBody>
          <a:bodyPr wrap="square" rtlCol="0" anchor="ctr" anchorCtr="0">
            <a:spAutoFit/>
          </a:bodyPr>
          <a:lstStyle/>
          <a:p>
            <a:pPr algn="ctr"/>
            <a:r>
              <a:rPr lang="fr-FR" sz="6000" b="1" dirty="0">
                <a:solidFill>
                  <a:srgbClr val="702F8A"/>
                </a:solidFill>
              </a:rPr>
              <a:t>LOUER</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Séparation ">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090" y="3205566"/>
            <a:ext cx="4775563" cy="1795070"/>
          </a:xfrm>
          <a:prstGeom prst="rect">
            <a:avLst/>
          </a:prstGeom>
          <a:noFill/>
          <a:ln w="9525">
            <a:noFill/>
            <a:miter lim="800000"/>
            <a:headEnd/>
            <a:tailEnd/>
          </a:ln>
          <a:effectLst/>
        </p:spPr>
      </p:pic>
      <p:sp>
        <p:nvSpPr>
          <p:cNvPr id="5" name="Snip Diagonal Corner Rectangle 2"/>
          <p:cNvSpPr/>
          <p:nvPr userDrawn="1"/>
        </p:nvSpPr>
        <p:spPr>
          <a:xfrm>
            <a:off x="428625" y="642918"/>
            <a:ext cx="8285163" cy="5368933"/>
          </a:xfrm>
          <a:prstGeom prst="snip2DiagRect">
            <a:avLst>
              <a:gd name="adj1" fmla="val 0"/>
              <a:gd name="adj2" fmla="val 9759"/>
            </a:avLst>
          </a:prstGeom>
          <a:noFill/>
          <a:ln w="19050" cmpd="sng">
            <a:solidFill>
              <a:srgbClr val="003F7A"/>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cxnSp>
        <p:nvCxnSpPr>
          <p:cNvPr id="6" name="Straight Connector 4"/>
          <p:cNvCxnSpPr/>
          <p:nvPr userDrawn="1"/>
        </p:nvCxnSpPr>
        <p:spPr>
          <a:xfrm flipH="1">
            <a:off x="1691680" y="2204864"/>
            <a:ext cx="1219860" cy="817"/>
          </a:xfrm>
          <a:prstGeom prst="line">
            <a:avLst/>
          </a:prstGeom>
          <a:ln w="1905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7" name="Hexagon 6"/>
          <p:cNvSpPr/>
          <p:nvPr userDrawn="1"/>
        </p:nvSpPr>
        <p:spPr>
          <a:xfrm rot="16200000">
            <a:off x="6770271" y="4160574"/>
            <a:ext cx="1103338" cy="951154"/>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 name="Hexagon 7"/>
          <p:cNvSpPr/>
          <p:nvPr userDrawn="1"/>
        </p:nvSpPr>
        <p:spPr>
          <a:xfrm rot="16200000">
            <a:off x="7521683" y="3577486"/>
            <a:ext cx="551668" cy="475576"/>
          </a:xfrm>
          <a:prstGeom prst="hexagon">
            <a:avLst>
              <a:gd name="adj" fmla="val 29977"/>
              <a:gd name="vf" fmla="val 115470"/>
            </a:avLst>
          </a:pr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11" name="Hexagon 7"/>
          <p:cNvSpPr/>
          <p:nvPr userDrawn="1"/>
        </p:nvSpPr>
        <p:spPr>
          <a:xfrm rot="16200000">
            <a:off x="7895296" y="4160692"/>
            <a:ext cx="497208" cy="428628"/>
          </a:xfrm>
          <a:prstGeom prst="hexagon">
            <a:avLst>
              <a:gd name="adj" fmla="val 29977"/>
              <a:gd name="vf" fmla="val 115470"/>
            </a:avLst>
          </a:prstGeom>
          <a:solidFill>
            <a:srgbClr val="DBD9D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pic>
        <p:nvPicPr>
          <p:cNvPr id="14" name="Image 13"/>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4801813" y="3304671"/>
            <a:ext cx="1442914" cy="1643462"/>
          </a:xfrm>
          <a:prstGeom prst="rect">
            <a:avLst/>
          </a:prstGeom>
        </p:spPr>
      </p:pic>
      <p:sp>
        <p:nvSpPr>
          <p:cNvPr id="15" name="ZoneTexte 14"/>
          <p:cNvSpPr txBox="1"/>
          <p:nvPr userDrawn="1"/>
        </p:nvSpPr>
        <p:spPr>
          <a:xfrm>
            <a:off x="467544" y="1124744"/>
            <a:ext cx="3567924" cy="1015663"/>
          </a:xfrm>
          <a:prstGeom prst="rect">
            <a:avLst/>
          </a:prstGeom>
          <a:noFill/>
        </p:spPr>
        <p:txBody>
          <a:bodyPr wrap="square" rtlCol="0" anchor="ctr" anchorCtr="0">
            <a:spAutoFit/>
          </a:bodyPr>
          <a:lstStyle/>
          <a:p>
            <a:pPr algn="ctr"/>
            <a:r>
              <a:rPr lang="fr-FR" sz="6000" b="1" dirty="0">
                <a:solidFill>
                  <a:srgbClr val="EF7B08"/>
                </a:solidFill>
              </a:rPr>
              <a:t>ACHETER</a:t>
            </a:r>
          </a:p>
        </p:txBody>
      </p:sp>
    </p:spTree>
    <p:extLst>
      <p:ext uri="{BB962C8B-B14F-4D97-AF65-F5344CB8AC3E}">
        <p14:creationId xmlns:p14="http://schemas.microsoft.com/office/powerpoint/2010/main" val="10795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Page Séparation ">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090" y="3205566"/>
            <a:ext cx="4775563" cy="1795070"/>
          </a:xfrm>
          <a:prstGeom prst="rect">
            <a:avLst/>
          </a:prstGeom>
          <a:noFill/>
          <a:ln w="9525">
            <a:noFill/>
            <a:miter lim="800000"/>
            <a:headEnd/>
            <a:tailEnd/>
          </a:ln>
          <a:effectLst/>
        </p:spPr>
      </p:pic>
      <p:pic>
        <p:nvPicPr>
          <p:cNvPr id="15" name="Image 14"/>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4799084" y="3284984"/>
            <a:ext cx="1448372" cy="1651622"/>
          </a:xfrm>
          <a:prstGeom prst="rect">
            <a:avLst/>
          </a:prstGeom>
        </p:spPr>
      </p:pic>
      <p:sp>
        <p:nvSpPr>
          <p:cNvPr id="5" name="Snip Diagonal Corner Rectangle 2"/>
          <p:cNvSpPr/>
          <p:nvPr userDrawn="1"/>
        </p:nvSpPr>
        <p:spPr>
          <a:xfrm>
            <a:off x="428625" y="642918"/>
            <a:ext cx="8285163" cy="5368933"/>
          </a:xfrm>
          <a:prstGeom prst="snip2DiagRect">
            <a:avLst>
              <a:gd name="adj1" fmla="val 0"/>
              <a:gd name="adj2" fmla="val 9759"/>
            </a:avLst>
          </a:prstGeom>
          <a:noFill/>
          <a:ln w="19050" cmpd="sng">
            <a:solidFill>
              <a:srgbClr val="003F7A"/>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cxnSp>
        <p:nvCxnSpPr>
          <p:cNvPr id="6" name="Straight Connector 4"/>
          <p:cNvCxnSpPr/>
          <p:nvPr userDrawn="1"/>
        </p:nvCxnSpPr>
        <p:spPr>
          <a:xfrm flipH="1">
            <a:off x="1904342" y="2204864"/>
            <a:ext cx="3819786" cy="817"/>
          </a:xfrm>
          <a:prstGeom prst="line">
            <a:avLst/>
          </a:prstGeom>
          <a:ln w="1905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7" name="Hexagon 6"/>
          <p:cNvSpPr/>
          <p:nvPr userDrawn="1"/>
        </p:nvSpPr>
        <p:spPr>
          <a:xfrm rot="16200000">
            <a:off x="6770271" y="4160574"/>
            <a:ext cx="1103338" cy="951154"/>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 name="Hexagon 7"/>
          <p:cNvSpPr/>
          <p:nvPr userDrawn="1"/>
        </p:nvSpPr>
        <p:spPr>
          <a:xfrm rot="16200000">
            <a:off x="7521683" y="3577486"/>
            <a:ext cx="551668" cy="475576"/>
          </a:xfrm>
          <a:prstGeom prst="hexagon">
            <a:avLst>
              <a:gd name="adj" fmla="val 29977"/>
              <a:gd name="vf" fmla="val 115470"/>
            </a:avLst>
          </a:pr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11" name="Hexagon 7"/>
          <p:cNvSpPr/>
          <p:nvPr userDrawn="1"/>
        </p:nvSpPr>
        <p:spPr>
          <a:xfrm rot="16200000">
            <a:off x="7895296" y="4160692"/>
            <a:ext cx="497208" cy="428628"/>
          </a:xfrm>
          <a:prstGeom prst="hexagon">
            <a:avLst>
              <a:gd name="adj" fmla="val 29977"/>
              <a:gd name="vf" fmla="val 115470"/>
            </a:avLst>
          </a:prstGeom>
          <a:solidFill>
            <a:srgbClr val="DBD9D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6" name="ZoneTexte 15"/>
          <p:cNvSpPr txBox="1"/>
          <p:nvPr userDrawn="1"/>
        </p:nvSpPr>
        <p:spPr>
          <a:xfrm>
            <a:off x="467544" y="1124744"/>
            <a:ext cx="6624736" cy="1015663"/>
          </a:xfrm>
          <a:prstGeom prst="rect">
            <a:avLst/>
          </a:prstGeom>
          <a:noFill/>
        </p:spPr>
        <p:txBody>
          <a:bodyPr wrap="square" rtlCol="0" anchor="ctr" anchorCtr="0">
            <a:spAutoFit/>
          </a:bodyPr>
          <a:lstStyle/>
          <a:p>
            <a:pPr algn="ctr"/>
            <a:r>
              <a:rPr lang="fr-FR" sz="6000" b="1" dirty="0">
                <a:solidFill>
                  <a:srgbClr val="E35205"/>
                </a:solidFill>
              </a:rPr>
              <a:t>FAIRE DES TRAVAUX</a:t>
            </a:r>
          </a:p>
        </p:txBody>
      </p:sp>
    </p:spTree>
    <p:extLst>
      <p:ext uri="{BB962C8B-B14F-4D97-AF65-F5344CB8AC3E}">
        <p14:creationId xmlns:p14="http://schemas.microsoft.com/office/powerpoint/2010/main" val="325884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Page Séparation ">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090" y="3205566"/>
            <a:ext cx="4775563" cy="1795070"/>
          </a:xfrm>
          <a:prstGeom prst="rect">
            <a:avLst/>
          </a:prstGeom>
          <a:noFill/>
          <a:ln w="9525">
            <a:noFill/>
            <a:miter lim="800000"/>
            <a:headEnd/>
            <a:tailEnd/>
          </a:ln>
          <a:effectLst/>
        </p:spPr>
      </p:pic>
      <p:pic>
        <p:nvPicPr>
          <p:cNvPr id="14" name="Image 13"/>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4802578" y="3286988"/>
            <a:ext cx="1455938" cy="1658298"/>
          </a:xfrm>
          <a:prstGeom prst="rect">
            <a:avLst/>
          </a:prstGeom>
        </p:spPr>
      </p:pic>
      <p:sp>
        <p:nvSpPr>
          <p:cNvPr id="5" name="Snip Diagonal Corner Rectangle 2"/>
          <p:cNvSpPr/>
          <p:nvPr userDrawn="1"/>
        </p:nvSpPr>
        <p:spPr>
          <a:xfrm>
            <a:off x="428625" y="642918"/>
            <a:ext cx="8285163" cy="5368933"/>
          </a:xfrm>
          <a:prstGeom prst="snip2DiagRect">
            <a:avLst>
              <a:gd name="adj1" fmla="val 0"/>
              <a:gd name="adj2" fmla="val 9759"/>
            </a:avLst>
          </a:prstGeom>
          <a:noFill/>
          <a:ln w="19050" cmpd="sng">
            <a:solidFill>
              <a:srgbClr val="003F7A"/>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cxnSp>
        <p:nvCxnSpPr>
          <p:cNvPr id="6" name="Straight Connector 4"/>
          <p:cNvCxnSpPr/>
          <p:nvPr userDrawn="1"/>
        </p:nvCxnSpPr>
        <p:spPr>
          <a:xfrm flipH="1">
            <a:off x="1691680" y="2204864"/>
            <a:ext cx="1080120" cy="817"/>
          </a:xfrm>
          <a:prstGeom prst="line">
            <a:avLst/>
          </a:prstGeom>
          <a:ln w="19050" cmpd="sng">
            <a:solidFill>
              <a:srgbClr val="003F7A"/>
            </a:solidFill>
          </a:ln>
          <a:effectLst/>
        </p:spPr>
        <p:style>
          <a:lnRef idx="2">
            <a:schemeClr val="accent1"/>
          </a:lnRef>
          <a:fillRef idx="0">
            <a:schemeClr val="accent1"/>
          </a:fillRef>
          <a:effectRef idx="1">
            <a:schemeClr val="accent1"/>
          </a:effectRef>
          <a:fontRef idx="minor">
            <a:schemeClr val="tx1"/>
          </a:fontRef>
        </p:style>
      </p:cxnSp>
      <p:sp>
        <p:nvSpPr>
          <p:cNvPr id="7" name="Hexagon 6"/>
          <p:cNvSpPr/>
          <p:nvPr userDrawn="1"/>
        </p:nvSpPr>
        <p:spPr>
          <a:xfrm rot="16200000">
            <a:off x="6770271" y="4160574"/>
            <a:ext cx="1103338" cy="951154"/>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8" name="Hexagon 7"/>
          <p:cNvSpPr/>
          <p:nvPr userDrawn="1"/>
        </p:nvSpPr>
        <p:spPr>
          <a:xfrm rot="16200000">
            <a:off x="7521683" y="3577486"/>
            <a:ext cx="551668" cy="475576"/>
          </a:xfrm>
          <a:prstGeom prst="hexagon">
            <a:avLst>
              <a:gd name="adj" fmla="val 29977"/>
              <a:gd name="vf" fmla="val 115470"/>
            </a:avLst>
          </a:pr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0"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sp>
        <p:nvSpPr>
          <p:cNvPr id="11" name="Hexagon 7"/>
          <p:cNvSpPr/>
          <p:nvPr userDrawn="1"/>
        </p:nvSpPr>
        <p:spPr>
          <a:xfrm rot="16200000">
            <a:off x="7895296" y="4160692"/>
            <a:ext cx="497208" cy="428628"/>
          </a:xfrm>
          <a:prstGeom prst="hexagon">
            <a:avLst>
              <a:gd name="adj" fmla="val 29977"/>
              <a:gd name="vf" fmla="val 115470"/>
            </a:avLst>
          </a:prstGeom>
          <a:solidFill>
            <a:srgbClr val="DBD9D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 name="ZoneTexte 14"/>
          <p:cNvSpPr txBox="1"/>
          <p:nvPr userDrawn="1"/>
        </p:nvSpPr>
        <p:spPr>
          <a:xfrm>
            <a:off x="539552" y="1124744"/>
            <a:ext cx="3384376" cy="1015663"/>
          </a:xfrm>
          <a:prstGeom prst="rect">
            <a:avLst/>
          </a:prstGeom>
          <a:noFill/>
        </p:spPr>
        <p:txBody>
          <a:bodyPr wrap="square" rtlCol="0" anchor="ctr" anchorCtr="0">
            <a:spAutoFit/>
          </a:bodyPr>
          <a:lstStyle/>
          <a:p>
            <a:pPr algn="ctr"/>
            <a:r>
              <a:rPr lang="fr-FR" sz="6000" b="1" dirty="0">
                <a:solidFill>
                  <a:srgbClr val="DF1995"/>
                </a:solidFill>
              </a:rPr>
              <a:t>BOUGER</a:t>
            </a:r>
          </a:p>
        </p:txBody>
      </p:sp>
    </p:spTree>
    <p:extLst>
      <p:ext uri="{BB962C8B-B14F-4D97-AF65-F5344CB8AC3E}">
        <p14:creationId xmlns:p14="http://schemas.microsoft.com/office/powerpoint/2010/main" val="239263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214414" y="1600200"/>
            <a:ext cx="7472386"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8" name="Date Placeholder 2"/>
          <p:cNvSpPr txBox="1">
            <a:spLocks/>
          </p:cNvSpPr>
          <p:nvPr userDrawn="1"/>
        </p:nvSpPr>
        <p:spPr>
          <a:xfrm>
            <a:off x="348786" y="6429396"/>
            <a:ext cx="673707" cy="246221"/>
          </a:xfrm>
          <a:prstGeom prst="rect">
            <a:avLst/>
          </a:prstGeom>
          <a:noFill/>
        </p:spPr>
        <p:txBody>
          <a:bodyPr wrap="none" rtlCol="0">
            <a:spAutoFit/>
          </a:bodyPr>
          <a:lstStyle>
            <a:lvl1pPr algn="l">
              <a:defRPr lang="en-US" sz="1000" smtClean="0">
                <a:solidFill>
                  <a:schemeClr val="tx1">
                    <a:lumMod val="75000"/>
                    <a:lumOff val="25000"/>
                  </a:schemeClr>
                </a:solidFill>
                <a:latin typeface="Calibri"/>
                <a:cs typeface="Calibri"/>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FD2B1B0-9547-0544-9FFA-649FF1FFB506}" type="datetime1">
              <a:rPr kumimoji="0" lang="fr-FR" sz="1000" b="0" i="0" u="none" strike="noStrike" kern="1200" cap="none" spc="0" normalizeH="0" baseline="0" noProof="0" smtClean="0">
                <a:ln>
                  <a:noFill/>
                </a:ln>
                <a:solidFill>
                  <a:schemeClr val="tx1">
                    <a:lumMod val="75000"/>
                    <a:lumOff val="25000"/>
                  </a:schemeClr>
                </a:solidFill>
                <a:effectLst/>
                <a:uLnTx/>
                <a:uFillTx/>
                <a:latin typeface="Calibri"/>
                <a:ea typeface="+mn-ea"/>
                <a:cs typeface="Calibri"/>
              </a:rPr>
              <a:pPr marL="0" marR="0" lvl="0" indent="0" algn="l" defTabSz="914400" rtl="0" eaLnBrk="1" fontAlgn="auto" latinLnBrk="0" hangingPunct="1">
                <a:lnSpc>
                  <a:spcPct val="100000"/>
                </a:lnSpc>
                <a:spcBef>
                  <a:spcPts val="0"/>
                </a:spcBef>
                <a:spcAft>
                  <a:spcPts val="0"/>
                </a:spcAft>
                <a:buClrTx/>
                <a:buSzTx/>
                <a:buFontTx/>
                <a:buNone/>
                <a:tabLst/>
                <a:defRPr/>
              </a:pPr>
              <a:t>27/06/2018</a:t>
            </a:fld>
            <a:endParaRPr kumimoji="0" lang="en-US" sz="1000" b="0" i="0" u="none" strike="noStrike" kern="1200" cap="none" spc="0" normalizeH="0" baseline="0" noProof="0" dirty="0">
              <a:ln>
                <a:noFill/>
              </a:ln>
              <a:solidFill>
                <a:schemeClr val="tx1">
                  <a:lumMod val="75000"/>
                  <a:lumOff val="25000"/>
                </a:schemeClr>
              </a:solidFill>
              <a:effectLst/>
              <a:uLnTx/>
              <a:uFillTx/>
              <a:latin typeface="Calibri"/>
              <a:ea typeface="+mn-ea"/>
              <a:cs typeface="Calibri"/>
            </a:endParaRPr>
          </a:p>
        </p:txBody>
      </p:sp>
      <p:pic>
        <p:nvPicPr>
          <p:cNvPr id="9" name="Picture 15" descr="Logo.png"/>
          <p:cNvPicPr>
            <a:picLocks noChangeAspect="1"/>
          </p:cNvPicPr>
          <p:nvPr userDrawn="1"/>
        </p:nvPicPr>
        <p:blipFill>
          <a:blip r:embed="rId26" cstate="email">
            <a:extLst>
              <a:ext uri="{28A0092B-C50C-407E-A947-70E740481C1C}">
                <a14:useLocalDpi xmlns:a14="http://schemas.microsoft.com/office/drawing/2010/main" val="0"/>
              </a:ext>
            </a:extLst>
          </a:blip>
          <a:stretch>
            <a:fillRect/>
          </a:stretch>
        </p:blipFill>
        <p:spPr>
          <a:xfrm>
            <a:off x="7226506" y="128752"/>
            <a:ext cx="1558103" cy="360794"/>
          </a:xfrm>
          <a:prstGeom prst="rect">
            <a:avLst/>
          </a:prstGeom>
        </p:spPr>
      </p:pic>
      <p:sp>
        <p:nvSpPr>
          <p:cNvPr id="11" name="Slide Number Placeholder 3"/>
          <p:cNvSpPr txBox="1">
            <a:spLocks/>
          </p:cNvSpPr>
          <p:nvPr userDrawn="1"/>
        </p:nvSpPr>
        <p:spPr>
          <a:xfrm>
            <a:off x="8379109" y="6429396"/>
            <a:ext cx="310341" cy="246221"/>
          </a:xfrm>
          <a:prstGeom prst="rect">
            <a:avLst/>
          </a:prstGeom>
          <a:noFill/>
        </p:spPr>
        <p:txBody>
          <a:bodyPr wrap="none" rIns="0" rtlCol="0">
            <a:spAutoFit/>
          </a:bodyPr>
          <a:lstStyle>
            <a:lvl1pPr algn="l">
              <a:defRPr lang="fr-FR" sz="1200" b="1" smtClean="0">
                <a:solidFill>
                  <a:srgbClr val="003F7A"/>
                </a:solidFill>
                <a:latin typeface="Calibri"/>
                <a:cs typeface="Calibri"/>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A7D95C-6E12-394E-BDE9-5A3EFB18DD78}" type="slidenum">
              <a:rPr kumimoji="0" lang="en-US" sz="1000" b="0" i="0" u="none" strike="noStrike" kern="1200" cap="none" spc="0" normalizeH="0" baseline="0" noProof="0" smtClean="0">
                <a:ln>
                  <a:noFill/>
                </a:ln>
                <a:solidFill>
                  <a:schemeClr val="tx1">
                    <a:lumMod val="75000"/>
                    <a:lumOff val="25000"/>
                  </a:schemeClr>
                </a:solidFill>
                <a:effectLst/>
                <a:uLnTx/>
                <a:uFillTx/>
                <a:latin typeface="Calibri"/>
                <a:ea typeface="+mn-ea"/>
                <a:cs typeface="Calibri"/>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US" sz="1000" b="0" i="0" u="none" strike="noStrike" kern="1200" cap="none" spc="0" normalizeH="0" baseline="0" noProof="0" dirty="0">
              <a:ln>
                <a:noFill/>
              </a:ln>
              <a:solidFill>
                <a:schemeClr val="tx1">
                  <a:lumMod val="75000"/>
                  <a:lumOff val="25000"/>
                </a:schemeClr>
              </a:solidFill>
              <a:effectLst/>
              <a:uLnTx/>
              <a:uFillTx/>
              <a:latin typeface="Calibri"/>
              <a:ea typeface="+mn-ea"/>
              <a:cs typeface="Calibri"/>
            </a:endParaRPr>
          </a:p>
        </p:txBody>
      </p:sp>
      <p:sp>
        <p:nvSpPr>
          <p:cNvPr id="12" name="Espace réservé du pied de page 4"/>
          <p:cNvSpPr>
            <a:spLocks noGrp="1"/>
          </p:cNvSpPr>
          <p:nvPr>
            <p:ph type="ftr" sz="quarter" idx="3"/>
          </p:nvPr>
        </p:nvSpPr>
        <p:spPr>
          <a:xfrm>
            <a:off x="3124200" y="6429397"/>
            <a:ext cx="2895600" cy="285752"/>
          </a:xfrm>
          <a:prstGeom prst="rect">
            <a:avLst/>
          </a:prstGeom>
        </p:spPr>
        <p:txBody>
          <a:bodyPr vert="horz" lIns="91440" tIns="45720" rIns="91440" bIns="45720" rtlCol="0" anchor="ctr"/>
          <a:lstStyle>
            <a:lvl1pPr algn="ctr">
              <a:defRPr sz="1000">
                <a:solidFill>
                  <a:schemeClr val="tx1">
                    <a:lumMod val="75000"/>
                    <a:lumOff val="25000"/>
                  </a:schemeClr>
                </a:solidFill>
              </a:defRPr>
            </a:lvl1pPr>
          </a:lstStyle>
          <a:p>
            <a:r>
              <a:rPr lang="fr-FR" dirty="0"/>
              <a:t>Action Logement Services</a:t>
            </a:r>
          </a:p>
        </p:txBody>
      </p:sp>
      <p:cxnSp>
        <p:nvCxnSpPr>
          <p:cNvPr id="7" name="Straight Connector 16"/>
          <p:cNvCxnSpPr/>
          <p:nvPr userDrawn="1"/>
        </p:nvCxnSpPr>
        <p:spPr>
          <a:xfrm flipH="1">
            <a:off x="429418" y="6429396"/>
            <a:ext cx="8285163" cy="0"/>
          </a:xfrm>
          <a:prstGeom prst="line">
            <a:avLst/>
          </a:prstGeom>
          <a:ln w="1270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63" r:id="rId3"/>
    <p:sldLayoutId id="2147483659" r:id="rId4"/>
    <p:sldLayoutId id="2147483675" r:id="rId5"/>
    <p:sldLayoutId id="2147483661" r:id="rId6"/>
    <p:sldLayoutId id="2147483664" r:id="rId7"/>
    <p:sldLayoutId id="2147483665" r:id="rId8"/>
    <p:sldLayoutId id="2147483667" r:id="rId9"/>
    <p:sldLayoutId id="2147483666" r:id="rId10"/>
    <p:sldLayoutId id="2147483650" r:id="rId11"/>
    <p:sldLayoutId id="2147483668" r:id="rId12"/>
    <p:sldLayoutId id="2147483669" r:id="rId13"/>
    <p:sldLayoutId id="2147483679" r:id="rId14"/>
    <p:sldLayoutId id="2147483670" r:id="rId15"/>
    <p:sldLayoutId id="2147483671" r:id="rId16"/>
    <p:sldLayoutId id="2147483662" r:id="rId17"/>
    <p:sldLayoutId id="2147483654" r:id="rId18"/>
    <p:sldLayoutId id="2147483652" r:id="rId19"/>
    <p:sldLayoutId id="2147483655" r:id="rId20"/>
    <p:sldLayoutId id="2147483673" r:id="rId21"/>
    <p:sldLayoutId id="2147483676" r:id="rId22"/>
    <p:sldLayoutId id="2147483677" r:id="rId23"/>
    <p:sldLayoutId id="2147483678" r:id="rId24"/>
  </p:sldLayoutIdLst>
  <p:hf hdr="0"/>
  <p:txStyles>
    <p:titleStyle>
      <a:lvl1pPr algn="ctr" defTabSz="914400" rtl="0" eaLnBrk="1" latinLnBrk="0" hangingPunct="1">
        <a:spcBef>
          <a:spcPct val="0"/>
        </a:spcBef>
        <a:buNone/>
        <a:defRPr kumimoji="0" lang="fr-FR" sz="2400" b="1" i="0" u="none" strike="noStrike" kern="1200" cap="all" spc="0" normalizeH="0" baseline="0" noProof="0" dirty="0">
          <a:ln>
            <a:noFill/>
          </a:ln>
          <a:solidFill>
            <a:srgbClr val="003F7A"/>
          </a:solidFill>
          <a:effectLst/>
          <a:uLnTx/>
          <a:uFillTx/>
          <a:latin typeface="Calibri"/>
          <a:ea typeface="+mn-ea"/>
          <a:cs typeface="+mn-cs"/>
        </a:defRPr>
      </a:lvl1pPr>
    </p:titleStyle>
    <p:bodyStyle>
      <a:lvl1pPr marL="273050" indent="-273050" algn="l" defTabSz="914400" rtl="0" eaLnBrk="1" latinLnBrk="0" hangingPunct="1">
        <a:spcBef>
          <a:spcPts val="600"/>
        </a:spcBef>
        <a:buClr>
          <a:srgbClr val="E0004D"/>
        </a:buClr>
        <a:buSzPct val="80000"/>
        <a:buFontTx/>
        <a:buBlip>
          <a:blip r:embed="rId27"/>
        </a:buBlip>
        <a:defRPr sz="2400" kern="1200">
          <a:solidFill>
            <a:schemeClr val="tx1"/>
          </a:solidFill>
          <a:latin typeface="+mn-lt"/>
          <a:ea typeface="+mn-ea"/>
          <a:cs typeface="+mn-cs"/>
        </a:defRPr>
      </a:lvl1pPr>
      <a:lvl2pPr marL="541338" indent="-185738" algn="l" defTabSz="914400" rtl="0" eaLnBrk="1" latinLnBrk="0" hangingPunct="1">
        <a:spcBef>
          <a:spcPts val="600"/>
        </a:spcBef>
        <a:buClr>
          <a:srgbClr val="003F7A"/>
        </a:buClr>
        <a:buFont typeface="Arial" pitchFamily="34" charset="0"/>
        <a:buChar char="–"/>
        <a:defRPr sz="1600" kern="1200">
          <a:solidFill>
            <a:schemeClr val="tx1"/>
          </a:solidFill>
          <a:latin typeface="+mn-lt"/>
          <a:ea typeface="+mn-ea"/>
          <a:cs typeface="+mn-cs"/>
        </a:defRPr>
      </a:lvl2pPr>
      <a:lvl3pPr marL="1074738" indent="-177800" algn="l" defTabSz="914400" rtl="0" eaLnBrk="1" latinLnBrk="0" hangingPunct="1">
        <a:spcBef>
          <a:spcPts val="600"/>
        </a:spcBef>
        <a:buClr>
          <a:srgbClr val="E0004D"/>
        </a:buClr>
        <a:buFont typeface="Arial" pitchFamily="34" charset="0"/>
        <a:buChar char="•"/>
        <a:defRPr sz="1400" kern="1200">
          <a:solidFill>
            <a:schemeClr val="tx1"/>
          </a:solidFill>
          <a:latin typeface="+mn-lt"/>
          <a:ea typeface="+mn-ea"/>
          <a:cs typeface="+mn-cs"/>
        </a:defRPr>
      </a:lvl3pPr>
      <a:lvl4pPr marL="1438275" indent="-185738" algn="l" defTabSz="914400" rtl="0" eaLnBrk="1" latinLnBrk="0" hangingPunct="1">
        <a:spcBef>
          <a:spcPts val="6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82AE7-D7EE-40F5-A2CF-B1ACB167E1E2}" type="datetimeFigureOut">
              <a:rPr lang="fr-FR" smtClean="0">
                <a:solidFill>
                  <a:prstClr val="black">
                    <a:tint val="75000"/>
                  </a:prstClr>
                </a:solidFill>
              </a:rPr>
              <a:pPr/>
              <a:t>27/06/2018</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7718C-0A65-4D10-84CC-73FAD9CEA4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70057867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3.png"/></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21.xml"/><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376322" y="1219989"/>
            <a:ext cx="4707845" cy="1474589"/>
          </a:xfrm>
        </p:spPr>
        <p:txBody>
          <a:bodyPr>
            <a:normAutofit/>
          </a:bodyPr>
          <a:lstStyle/>
          <a:p>
            <a:r>
              <a:rPr lang="fr-FR" dirty="0"/>
              <a:t>Le logement ?</a:t>
            </a:r>
            <a:br>
              <a:rPr lang="fr-FR" dirty="0"/>
            </a:br>
            <a:r>
              <a:rPr lang="fr-FR" dirty="0"/>
              <a:t>PARLONS-EN !</a:t>
            </a:r>
          </a:p>
        </p:txBody>
      </p:sp>
      <p:sp>
        <p:nvSpPr>
          <p:cNvPr id="3" name="Espace réservé du texte 2"/>
          <p:cNvSpPr>
            <a:spLocks noGrp="1"/>
          </p:cNvSpPr>
          <p:nvPr>
            <p:ph type="body" sz="quarter" idx="12"/>
          </p:nvPr>
        </p:nvSpPr>
        <p:spPr/>
        <p:txBody>
          <a:bodyPr/>
          <a:lstStyle/>
          <a:p>
            <a:r>
              <a:rPr lang="fr-FR" dirty="0"/>
              <a:t>Avril 2018</a:t>
            </a:r>
          </a:p>
        </p:txBody>
      </p:sp>
      <p:sp>
        <p:nvSpPr>
          <p:cNvPr id="4" name="Hexagon 301"/>
          <p:cNvSpPr/>
          <p:nvPr/>
        </p:nvSpPr>
        <p:spPr>
          <a:xfrm rot="16200000">
            <a:off x="4009517" y="3684336"/>
            <a:ext cx="1891323" cy="1630452"/>
          </a:xfrm>
          <a:prstGeom prst="hexagon">
            <a:avLst>
              <a:gd name="adj" fmla="val 29977"/>
              <a:gd name="vf" fmla="val 115470"/>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dirty="0"/>
          </a:p>
        </p:txBody>
      </p:sp>
      <p:sp>
        <p:nvSpPr>
          <p:cNvPr id="6" name="Hexagon 301"/>
          <p:cNvSpPr/>
          <p:nvPr/>
        </p:nvSpPr>
        <p:spPr>
          <a:xfrm rot="16200000">
            <a:off x="4009518" y="3684336"/>
            <a:ext cx="1891323" cy="1630452"/>
          </a:xfrm>
          <a:prstGeom prst="hexagon">
            <a:avLst>
              <a:gd name="adj" fmla="val 29977"/>
              <a:gd name="vf" fmla="val 115470"/>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vert" wrap="square" lIns="91440" tIns="45720" rIns="91440" bIns="45720" numCol="1" spcCol="0" rtlCol="0" fromWordArt="0" anchor="ctr" anchorCtr="0" forceAA="0" compatLnSpc="1">
            <a:prstTxWarp prst="textNoShape">
              <a:avLst/>
            </a:prstTxWarp>
            <a:noAutofit/>
          </a:bodyPr>
          <a:lstStyle/>
          <a:p>
            <a:pPr algn="ctr"/>
            <a:r>
              <a:rPr lang="fr-FR" dirty="0">
                <a:solidFill>
                  <a:srgbClr val="E0004D"/>
                </a:solidFill>
              </a:rPr>
              <a:t>Nom</a:t>
            </a:r>
            <a:br>
              <a:rPr lang="fr-FR" dirty="0">
                <a:solidFill>
                  <a:srgbClr val="E0004D"/>
                </a:solidFill>
              </a:rPr>
            </a:br>
            <a:r>
              <a:rPr lang="fr-FR" dirty="0">
                <a:solidFill>
                  <a:srgbClr val="E0004D"/>
                </a:solidFill>
              </a:rPr>
              <a:t>ou l</a:t>
            </a:r>
            <a:r>
              <a:rPr lang="en" dirty="0">
                <a:solidFill>
                  <a:srgbClr val="E0004D"/>
                </a:solidFill>
              </a:rPr>
              <a:t>ogo entreprise</a:t>
            </a:r>
          </a:p>
        </p:txBody>
      </p:sp>
    </p:spTree>
    <p:extLst>
      <p:ext uri="{BB962C8B-B14F-4D97-AF65-F5344CB8AC3E}">
        <p14:creationId xmlns:p14="http://schemas.microsoft.com/office/powerpoint/2010/main" val="3351293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3"/>
          </p:nvPr>
        </p:nvSpPr>
        <p:spPr/>
        <p:txBody>
          <a:bodyPr/>
          <a:lstStyle/>
          <a:p>
            <a:r>
              <a:rPr lang="fr-FR"/>
              <a:t>Action Logement Services</a:t>
            </a:r>
            <a:endParaRPr lang="fr-FR" dirty="0"/>
          </a:p>
        </p:txBody>
      </p:sp>
    </p:spTree>
    <p:extLst>
      <p:ext uri="{BB962C8B-B14F-4D97-AF65-F5344CB8AC3E}">
        <p14:creationId xmlns:p14="http://schemas.microsoft.com/office/powerpoint/2010/main" val="1165635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741344"/>
            <a:ext cx="9144000" cy="1170580"/>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pied de page 4"/>
          <p:cNvSpPr>
            <a:spLocks noGrp="1"/>
          </p:cNvSpPr>
          <p:nvPr>
            <p:ph type="ftr" sz="quarter" idx="3"/>
          </p:nvPr>
        </p:nvSpPr>
        <p:spPr/>
        <p:txBody>
          <a:bodyPr/>
          <a:lstStyle/>
          <a:p>
            <a:r>
              <a:rPr lang="fr-FR" dirty="0"/>
              <a:t>Action Logement Services</a:t>
            </a:r>
          </a:p>
        </p:txBody>
      </p:sp>
      <p:sp>
        <p:nvSpPr>
          <p:cNvPr id="10" name="Espace réservé du contenu 1"/>
          <p:cNvSpPr>
            <a:spLocks noGrp="1"/>
          </p:cNvSpPr>
          <p:nvPr>
            <p:ph idx="1"/>
          </p:nvPr>
        </p:nvSpPr>
        <p:spPr>
          <a:xfrm>
            <a:off x="1214414" y="1772816"/>
            <a:ext cx="7500990" cy="4638129"/>
          </a:xfrm>
        </p:spPr>
        <p:txBody>
          <a:bodyPr/>
          <a:lstStyle/>
          <a:p>
            <a:pPr>
              <a:lnSpc>
                <a:spcPts val="2800"/>
              </a:lnSpc>
            </a:pPr>
            <a:r>
              <a:rPr lang="fr-FR" sz="2000" b="1" dirty="0"/>
              <a:t>Diagnostic financier complet </a:t>
            </a:r>
            <a:r>
              <a:rPr lang="fr-FR" sz="2000" dirty="0"/>
              <a:t>avec étude de la capacité d’emprunt</a:t>
            </a:r>
          </a:p>
          <a:p>
            <a:pPr>
              <a:lnSpc>
                <a:spcPts val="2400"/>
              </a:lnSpc>
            </a:pPr>
            <a:r>
              <a:rPr lang="fr-FR" sz="2000" dirty="0"/>
              <a:t>Recherche des </a:t>
            </a:r>
            <a:r>
              <a:rPr lang="fr-FR" sz="2000" b="1" dirty="0"/>
              <a:t>financements les plus adaptés</a:t>
            </a:r>
            <a:r>
              <a:rPr lang="fr-FR" sz="2000" dirty="0"/>
              <a:t> au projet et à la situation</a:t>
            </a:r>
          </a:p>
          <a:p>
            <a:pPr>
              <a:lnSpc>
                <a:spcPts val="2400"/>
              </a:lnSpc>
            </a:pPr>
            <a:r>
              <a:rPr lang="fr-FR" sz="2000" dirty="0"/>
              <a:t>Contact avec un </a:t>
            </a:r>
            <a:r>
              <a:rPr lang="fr-FR" sz="2000" b="1" dirty="0"/>
              <a:t>interlocuteur unique</a:t>
            </a:r>
            <a:r>
              <a:rPr lang="fr-FR" sz="2000" dirty="0"/>
              <a:t> qui gère les démarches à la place du salarié</a:t>
            </a:r>
          </a:p>
          <a:p>
            <a:pPr>
              <a:lnSpc>
                <a:spcPts val="2400"/>
              </a:lnSpc>
            </a:pPr>
            <a:r>
              <a:rPr lang="fr-FR" sz="2000" b="1" dirty="0"/>
              <a:t>Sécurisant</a:t>
            </a:r>
            <a:r>
              <a:rPr lang="fr-FR" sz="2000" dirty="0"/>
              <a:t> grâce à une </a:t>
            </a:r>
            <a:r>
              <a:rPr lang="fr-FR" sz="2000" b="1" dirty="0"/>
              <a:t>analyse objective</a:t>
            </a:r>
            <a:r>
              <a:rPr lang="fr-FR" sz="2000" dirty="0"/>
              <a:t> effectuée par des experts du financement immobilier</a:t>
            </a:r>
          </a:p>
          <a:p>
            <a:pPr>
              <a:lnSpc>
                <a:spcPts val="2400"/>
              </a:lnSpc>
            </a:pPr>
            <a:r>
              <a:rPr lang="fr-FR" sz="2000" dirty="0"/>
              <a:t>Service offert aux salariés.</a:t>
            </a:r>
          </a:p>
          <a:p>
            <a:pPr>
              <a:lnSpc>
                <a:spcPts val="2400"/>
              </a:lnSpc>
            </a:pPr>
            <a:endParaRPr lang="fr-FR" sz="2000" dirty="0"/>
          </a:p>
          <a:p>
            <a:pPr>
              <a:lnSpc>
                <a:spcPts val="2400"/>
              </a:lnSpc>
            </a:pPr>
            <a:endParaRPr lang="fr-FR" sz="2000" dirty="0"/>
          </a:p>
          <a:p>
            <a:pPr>
              <a:lnSpc>
                <a:spcPts val="2400"/>
              </a:lnSpc>
            </a:pPr>
            <a:endParaRPr lang="fr-FR" sz="2000" dirty="0"/>
          </a:p>
        </p:txBody>
      </p:sp>
      <p:sp>
        <p:nvSpPr>
          <p:cNvPr id="11" name="ZoneTexte 10"/>
          <p:cNvSpPr txBox="1"/>
          <p:nvPr/>
        </p:nvSpPr>
        <p:spPr>
          <a:xfrm>
            <a:off x="1214414" y="1335496"/>
            <a:ext cx="7817674" cy="461665"/>
          </a:xfrm>
          <a:prstGeom prst="rect">
            <a:avLst/>
          </a:prstGeom>
          <a:noFill/>
        </p:spPr>
        <p:txBody>
          <a:bodyPr wrap="square" rtlCol="0">
            <a:spAutoFit/>
          </a:bodyPr>
          <a:lstStyle/>
          <a:p>
            <a:r>
              <a:rPr lang="fr-FR" sz="2400" b="1" dirty="0">
                <a:solidFill>
                  <a:srgbClr val="EF7B08"/>
                </a:solidFill>
              </a:rPr>
              <a:t>Conseil en financement</a:t>
            </a:r>
          </a:p>
        </p:txBody>
      </p:sp>
      <p:grpSp>
        <p:nvGrpSpPr>
          <p:cNvPr id="12" name="Groupe 11"/>
          <p:cNvGrpSpPr/>
          <p:nvPr/>
        </p:nvGrpSpPr>
        <p:grpSpPr>
          <a:xfrm>
            <a:off x="8407019" y="4642521"/>
            <a:ext cx="570436" cy="605914"/>
            <a:chOff x="708820" y="4945900"/>
            <a:chExt cx="570436" cy="605914"/>
          </a:xfrm>
        </p:grpSpPr>
        <p:sp>
          <p:nvSpPr>
            <p:cNvPr id="13" name="Hexagon 6"/>
            <p:cNvSpPr/>
            <p:nvPr/>
          </p:nvSpPr>
          <p:spPr>
            <a:xfrm rot="16200000">
              <a:off x="679709" y="5158811"/>
              <a:ext cx="422114" cy="363892"/>
            </a:xfrm>
            <a:prstGeom prst="hexagon">
              <a:avLst>
                <a:gd name="adj" fmla="val 29977"/>
                <a:gd name="vf" fmla="val 115470"/>
              </a:avLst>
            </a:prstGeom>
            <a:solidFill>
              <a:srgbClr val="FBBD0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4" name="Hexagon 7"/>
            <p:cNvSpPr/>
            <p:nvPr/>
          </p:nvSpPr>
          <p:spPr>
            <a:xfrm rot="16200000">
              <a:off x="947062" y="4960456"/>
              <a:ext cx="211056" cy="181944"/>
            </a:xfrm>
            <a:prstGeom prst="hexagon">
              <a:avLst>
                <a:gd name="adj" fmla="val 29977"/>
                <a:gd name="vf" fmla="val 115470"/>
              </a:avLst>
            </a:prstGeom>
            <a:solidFill>
              <a:srgbClr val="E74B3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sp>
          <p:nvSpPr>
            <p:cNvPr id="15" name="Hexagon 7"/>
            <p:cNvSpPr/>
            <p:nvPr/>
          </p:nvSpPr>
          <p:spPr>
            <a:xfrm rot="16200000">
              <a:off x="1102153" y="5142819"/>
              <a:ext cx="190222" cy="163984"/>
            </a:xfrm>
            <a:prstGeom prst="hexagon">
              <a:avLst>
                <a:gd name="adj" fmla="val 29977"/>
                <a:gd name="vf" fmla="val 115470"/>
              </a:avLst>
            </a:prstGeom>
            <a:solidFill>
              <a:srgbClr val="DBD9D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
            </a:p>
          </p:txBody>
        </p:sp>
      </p:grpSp>
      <p:sp>
        <p:nvSpPr>
          <p:cNvPr id="16" name="Espace réservé du contenu 1"/>
          <p:cNvSpPr txBox="1">
            <a:spLocks/>
          </p:cNvSpPr>
          <p:nvPr/>
        </p:nvSpPr>
        <p:spPr>
          <a:xfrm>
            <a:off x="1214414" y="4725144"/>
            <a:ext cx="7500990" cy="1285603"/>
          </a:xfrm>
          <a:prstGeom prst="rect">
            <a:avLst/>
          </a:prstGeom>
        </p:spPr>
        <p:txBody>
          <a:bodyPr vert="horz" lIns="91440" tIns="45720" rIns="91440" bIns="45720" rtlCol="0">
            <a:normAutofit/>
          </a:bodyPr>
          <a:lstStyle>
            <a:lvl1pPr marL="273050" indent="-273050" algn="l" defTabSz="914400" rtl="0" eaLnBrk="1" latinLnBrk="0" hangingPunct="1">
              <a:spcBef>
                <a:spcPts val="600"/>
              </a:spcBef>
              <a:buClr>
                <a:srgbClr val="E0004D"/>
              </a:buClr>
              <a:buSzPct val="80000"/>
              <a:buFontTx/>
              <a:buBlip>
                <a:blip r:embed="rId2"/>
              </a:buBlip>
              <a:defRPr sz="2400" kern="1200">
                <a:solidFill>
                  <a:schemeClr val="tx1"/>
                </a:solidFill>
                <a:latin typeface="+mn-lt"/>
                <a:ea typeface="+mn-ea"/>
                <a:cs typeface="+mn-cs"/>
              </a:defRPr>
            </a:lvl1pPr>
            <a:lvl2pPr marL="541338" indent="-185738" algn="l" defTabSz="914400" rtl="0" eaLnBrk="1" latinLnBrk="0" hangingPunct="1">
              <a:spcBef>
                <a:spcPts val="600"/>
              </a:spcBef>
              <a:buClr>
                <a:srgbClr val="003F7A"/>
              </a:buClr>
              <a:buFont typeface="Arial" pitchFamily="34" charset="0"/>
              <a:buChar char="–"/>
              <a:defRPr sz="1800" kern="1200">
                <a:solidFill>
                  <a:schemeClr val="tx1"/>
                </a:solidFill>
                <a:latin typeface="+mn-lt"/>
                <a:ea typeface="+mn-ea"/>
                <a:cs typeface="+mn-cs"/>
              </a:defRPr>
            </a:lvl2pPr>
            <a:lvl3pPr marL="1074738" indent="-177800" algn="l" defTabSz="914400" rtl="0" eaLnBrk="1" latinLnBrk="0" hangingPunct="1">
              <a:spcBef>
                <a:spcPts val="600"/>
              </a:spcBef>
              <a:buClr>
                <a:srgbClr val="E0004D"/>
              </a:buClr>
              <a:buFont typeface="Arial" pitchFamily="34" charset="0"/>
              <a:buChar char="•"/>
              <a:defRPr sz="1600" kern="1200">
                <a:solidFill>
                  <a:schemeClr val="tx1"/>
                </a:solidFill>
                <a:latin typeface="+mn-lt"/>
                <a:ea typeface="+mn-ea"/>
                <a:cs typeface="+mn-cs"/>
              </a:defRPr>
            </a:lvl3pPr>
            <a:lvl4pPr marL="1438275" indent="-185738" algn="l" defTabSz="914400" rtl="0" eaLnBrk="1" latinLnBrk="0" hangingPunct="1">
              <a:spcBef>
                <a:spcPts val="6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2800"/>
              </a:lnSpc>
              <a:buNone/>
            </a:pPr>
            <a:r>
              <a:rPr lang="fr-FR" sz="1600" b="1" dirty="0">
                <a:solidFill>
                  <a:srgbClr val="EF7B08"/>
                </a:solidFill>
              </a:rPr>
              <a:t>La vente HLM, une chance de plus de devenir propriétaire</a:t>
            </a:r>
          </a:p>
          <a:p>
            <a:pPr marL="0" indent="0">
              <a:lnSpc>
                <a:spcPts val="1600"/>
              </a:lnSpc>
              <a:buNone/>
            </a:pPr>
            <a:r>
              <a:rPr lang="fr-FR" sz="1600" dirty="0"/>
              <a:t>Nos filiales immobilières mettent en vente une partie de leur patrimoine à des prix attractifs : une opportunité de devenir propriétaire grâce à un accompagnement Action Logement tout au long du processus d'achat.</a:t>
            </a:r>
          </a:p>
        </p:txBody>
      </p:sp>
      <p:sp>
        <p:nvSpPr>
          <p:cNvPr id="17" name="Rectangle 16"/>
          <p:cNvSpPr/>
          <p:nvPr/>
        </p:nvSpPr>
        <p:spPr>
          <a:xfrm>
            <a:off x="395537" y="5949280"/>
            <a:ext cx="8319868" cy="461665"/>
          </a:xfrm>
          <a:prstGeom prst="rect">
            <a:avLst/>
          </a:prstGeom>
        </p:spPr>
        <p:txBody>
          <a:bodyPr wrap="square">
            <a:spAutoFit/>
          </a:bodyPr>
          <a:lstStyle/>
          <a:p>
            <a:pPr algn="ctr"/>
            <a:r>
              <a:rPr lang="fr-FR" altLang="fr-FR" sz="1200" i="1" dirty="0">
                <a:ea typeface="Expletus Sans"/>
                <a:cs typeface="Expletus Sans"/>
              </a:rPr>
              <a:t>Les services complémentaires de conseil et intermédiation en financement immobilier sont proposés </a:t>
            </a:r>
            <a:br>
              <a:rPr lang="fr-FR" altLang="fr-FR" sz="1200" i="1" dirty="0">
                <a:ea typeface="Expletus Sans"/>
                <a:cs typeface="Expletus Sans"/>
              </a:rPr>
            </a:br>
            <a:r>
              <a:rPr lang="fr-FR" altLang="fr-FR" sz="1200" i="1" dirty="0">
                <a:ea typeface="Expletus Sans"/>
                <a:cs typeface="Expletus Sans"/>
              </a:rPr>
              <a:t>par les sociétés filiales d’Action Logement ou leurs partenaires enregistrés à l’ORIAS (www.orias.fr).</a:t>
            </a:r>
          </a:p>
        </p:txBody>
      </p:sp>
      <p:sp>
        <p:nvSpPr>
          <p:cNvPr id="19" name="Espace réservé du texte 3"/>
          <p:cNvSpPr>
            <a:spLocks noGrp="1"/>
          </p:cNvSpPr>
          <p:nvPr>
            <p:ph type="body" sz="quarter" idx="11"/>
          </p:nvPr>
        </p:nvSpPr>
        <p:spPr>
          <a:xfrm>
            <a:off x="1214414" y="571480"/>
            <a:ext cx="7500990" cy="642941"/>
          </a:xfrm>
        </p:spPr>
        <p:txBody>
          <a:bodyPr>
            <a:normAutofit/>
          </a:bodyPr>
          <a:lstStyle/>
          <a:p>
            <a:r>
              <a:rPr lang="fr-FR" dirty="0"/>
              <a:t>UN ACCOMPAGNEMENT PERSONNALISÉ</a:t>
            </a:r>
          </a:p>
        </p:txBody>
      </p:sp>
    </p:spTree>
    <p:extLst>
      <p:ext uri="{BB962C8B-B14F-4D97-AF65-F5344CB8AC3E}">
        <p14:creationId xmlns:p14="http://schemas.microsoft.com/office/powerpoint/2010/main" val="86956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14414" y="2276872"/>
            <a:ext cx="7500990" cy="3718925"/>
          </a:xfrm>
        </p:spPr>
        <p:txBody>
          <a:bodyPr>
            <a:normAutofit/>
          </a:bodyPr>
          <a:lstStyle/>
          <a:p>
            <a:pPr>
              <a:lnSpc>
                <a:spcPts val="2600"/>
              </a:lnSpc>
            </a:pPr>
            <a:r>
              <a:rPr lang="fr-FR" sz="1600" dirty="0"/>
              <a:t>Prêt de </a:t>
            </a:r>
            <a:r>
              <a:rPr lang="fr-FR" sz="1600" b="1" dirty="0"/>
              <a:t>7 000 à 25 000 € </a:t>
            </a:r>
            <a:r>
              <a:rPr lang="fr-FR" sz="1600" dirty="0"/>
              <a:t>à </a:t>
            </a:r>
            <a:r>
              <a:rPr lang="fr-FR" sz="1600" b="1" dirty="0"/>
              <a:t>1 %</a:t>
            </a:r>
            <a:r>
              <a:rPr lang="fr-FR" sz="1600" b="1" dirty="0">
                <a:solidFill>
                  <a:srgbClr val="EF7B08"/>
                </a:solidFill>
              </a:rPr>
              <a:t>* </a:t>
            </a:r>
            <a:r>
              <a:rPr lang="fr-FR" sz="1600" dirty="0"/>
              <a:t>sur 20 ans maximum</a:t>
            </a:r>
          </a:p>
          <a:p>
            <a:pPr>
              <a:lnSpc>
                <a:spcPts val="2600"/>
              </a:lnSpc>
            </a:pPr>
            <a:r>
              <a:rPr lang="fr-FR" sz="1600" b="1" dirty="0"/>
              <a:t>Réservé aux salariés primo-</a:t>
            </a:r>
            <a:r>
              <a:rPr lang="fr-FR" sz="1600" b="1" dirty="0" err="1"/>
              <a:t>accédants</a:t>
            </a:r>
            <a:r>
              <a:rPr lang="fr-FR" sz="1600" b="1" dirty="0"/>
              <a:t>, en mobilité professionnelle ou handicap au sein du ménage </a:t>
            </a:r>
            <a:r>
              <a:rPr lang="fr-FR" sz="1200" dirty="0"/>
              <a:t>(nous consulter)</a:t>
            </a:r>
          </a:p>
          <a:p>
            <a:pPr>
              <a:lnSpc>
                <a:spcPts val="2600"/>
              </a:lnSpc>
            </a:pPr>
            <a:r>
              <a:rPr lang="fr-FR" sz="1600" b="1" dirty="0"/>
              <a:t>Conditions de performance énergétique à respecter</a:t>
            </a:r>
            <a:r>
              <a:rPr lang="fr-FR" sz="1600" dirty="0"/>
              <a:t> (DPE compris entre A et D).</a:t>
            </a:r>
          </a:p>
          <a:p>
            <a:pPr>
              <a:lnSpc>
                <a:spcPts val="2600"/>
              </a:lnSpc>
            </a:pPr>
            <a:r>
              <a:rPr lang="fr-FR" sz="1600" dirty="0"/>
              <a:t>Le prêt doit représenter</a:t>
            </a:r>
            <a:r>
              <a:rPr lang="fr-FR" sz="1600" b="1" dirty="0"/>
              <a:t> 30 % maximum du coût de l’opération</a:t>
            </a:r>
            <a:r>
              <a:rPr lang="fr-FR" sz="1600" dirty="0"/>
              <a:t> et intervenir </a:t>
            </a:r>
            <a:r>
              <a:rPr lang="fr-FR" sz="1600" b="1" dirty="0"/>
              <a:t>en complément d’un prêt bancaire</a:t>
            </a:r>
            <a:r>
              <a:rPr lang="fr-FR" sz="1600" dirty="0"/>
              <a:t> dans le plan de financement</a:t>
            </a:r>
            <a:r>
              <a:rPr lang="fr-FR" sz="2000" dirty="0"/>
              <a:t>.</a:t>
            </a:r>
          </a:p>
          <a:p>
            <a:pPr>
              <a:lnSpc>
                <a:spcPts val="2600"/>
              </a:lnSpc>
            </a:pPr>
            <a:endParaRPr lang="fr-FR" sz="2000" b="1" dirty="0"/>
          </a:p>
          <a:p>
            <a:pPr marL="0" indent="0">
              <a:lnSpc>
                <a:spcPts val="1300"/>
              </a:lnSpc>
              <a:buNone/>
            </a:pPr>
            <a:r>
              <a:rPr lang="fr-FR" sz="1000" b="1" dirty="0">
                <a:solidFill>
                  <a:srgbClr val="EF7B08"/>
                </a:solidFill>
              </a:rPr>
              <a:t>*</a:t>
            </a:r>
            <a:r>
              <a:rPr lang="fr-FR" sz="1200" b="1" dirty="0">
                <a:solidFill>
                  <a:srgbClr val="E0004D"/>
                </a:solidFill>
              </a:rPr>
              <a:t> </a:t>
            </a:r>
            <a:r>
              <a:rPr lang="fr-FR" sz="1300" i="1" dirty="0"/>
              <a:t>Taux d’intérêt nominal annuel, hors assurance obligatoire</a:t>
            </a:r>
            <a:endParaRPr lang="fr-FR" sz="1300" b="1" dirty="0">
              <a:solidFill>
                <a:srgbClr val="EF7B08"/>
              </a:solidFill>
            </a:endParaRPr>
          </a:p>
          <a:p>
            <a:pPr marL="0" indent="0">
              <a:lnSpc>
                <a:spcPts val="1000"/>
              </a:lnSpc>
              <a:spcBef>
                <a:spcPts val="300"/>
              </a:spcBef>
              <a:buNone/>
            </a:pPr>
            <a:r>
              <a:rPr lang="fr-FR" sz="1100" i="1" dirty="0"/>
              <a:t>Exemple de remboursement : pour un montant de 15 000 € sur 15 ans au taux débiteur fixe de 1 %, soit un TAEG fixe de 1,47 %, remboursement de 180 mensualités de 92,90 €, soit un montant dû par l'emprunteur de 16 721,10 €. </a:t>
            </a:r>
            <a:br>
              <a:rPr lang="fr-FR" sz="1100" i="1" dirty="0"/>
            </a:br>
            <a:r>
              <a:rPr lang="fr-FR" sz="1100" i="1" dirty="0"/>
              <a:t>Le montant  de l'assurance décès-PTIA-ITT proposée par Action Logement varie selon les situations et l'assureur. </a:t>
            </a:r>
            <a:br>
              <a:rPr lang="fr-FR" sz="1100" i="1" dirty="0"/>
            </a:br>
            <a:r>
              <a:rPr lang="fr-FR" sz="1100" i="1" dirty="0"/>
              <a:t>Dans cet exemple, le montant de l'assurance est de 3,125 € et est compris dans la mensualité en cas de souscription. Taux annuel effectif de l'assurance de cet exemple : 0,25 % du capital initial. Montant total dû au titre de cette assurance : 562,50 €.</a:t>
            </a:r>
          </a:p>
        </p:txBody>
      </p:sp>
      <p:sp>
        <p:nvSpPr>
          <p:cNvPr id="4" name="Espace réservé du texte 3"/>
          <p:cNvSpPr>
            <a:spLocks noGrp="1"/>
          </p:cNvSpPr>
          <p:nvPr>
            <p:ph type="body" sz="quarter" idx="11"/>
          </p:nvPr>
        </p:nvSpPr>
        <p:spPr/>
        <p:txBody>
          <a:bodyPr/>
          <a:lstStyle/>
          <a:p>
            <a:r>
              <a:rPr lang="fr-FR" dirty="0"/>
              <a:t>Achat de la résidence principale</a:t>
            </a:r>
            <a:endParaRPr lang="fr-FR" dirty="0">
              <a:solidFill>
                <a:srgbClr val="E0004D"/>
              </a:solidFill>
              <a:latin typeface="+mn-lt"/>
              <a:cs typeface="+mn-cs"/>
            </a:endParaRPr>
          </a:p>
        </p:txBody>
      </p:sp>
      <p:sp>
        <p:nvSpPr>
          <p:cNvPr id="5" name="Espace réservé du pied de page 4"/>
          <p:cNvSpPr>
            <a:spLocks noGrp="1"/>
          </p:cNvSpPr>
          <p:nvPr>
            <p:ph type="ftr" sz="quarter" idx="3"/>
          </p:nvPr>
        </p:nvSpPr>
        <p:spPr/>
        <p:txBody>
          <a:bodyPr/>
          <a:lstStyle/>
          <a:p>
            <a:r>
              <a:rPr lang="fr-FR">
                <a:solidFill>
                  <a:prstClr val="black">
                    <a:lumMod val="75000"/>
                    <a:lumOff val="25000"/>
                  </a:prstClr>
                </a:solidFill>
              </a:rPr>
              <a:t>Action Logement Services</a:t>
            </a:r>
            <a:endParaRPr lang="fr-FR" dirty="0">
              <a:solidFill>
                <a:prstClr val="black">
                  <a:lumMod val="75000"/>
                  <a:lumOff val="25000"/>
                </a:prstClr>
              </a:solidFill>
            </a:endParaRPr>
          </a:p>
        </p:txBody>
      </p:sp>
      <p:sp>
        <p:nvSpPr>
          <p:cNvPr id="6" name="ZoneTexte 5"/>
          <p:cNvSpPr txBox="1"/>
          <p:nvPr/>
        </p:nvSpPr>
        <p:spPr>
          <a:xfrm>
            <a:off x="1214414" y="1373867"/>
            <a:ext cx="7500990" cy="830997"/>
          </a:xfrm>
          <a:prstGeom prst="rect">
            <a:avLst/>
          </a:prstGeom>
          <a:noFill/>
        </p:spPr>
        <p:txBody>
          <a:bodyPr wrap="square" rtlCol="0">
            <a:spAutoFit/>
          </a:bodyPr>
          <a:lstStyle/>
          <a:p>
            <a:r>
              <a:rPr lang="fr-FR" sz="2400" b="1" dirty="0">
                <a:solidFill>
                  <a:srgbClr val="EF7B08"/>
                </a:solidFill>
              </a:rPr>
              <a:t>Prêt accession </a:t>
            </a:r>
            <a:r>
              <a:rPr lang="fr-FR" sz="2400" b="1" dirty="0">
                <a:solidFill>
                  <a:prstClr val="black"/>
                </a:solidFill>
              </a:rPr>
              <a:t>: acquisition ou construction dans le neuf et acquisition dans l’ancien sans travaux</a:t>
            </a:r>
          </a:p>
        </p:txBody>
      </p:sp>
      <p:sp>
        <p:nvSpPr>
          <p:cNvPr id="7" name="Rectangle 6"/>
          <p:cNvSpPr/>
          <p:nvPr/>
        </p:nvSpPr>
        <p:spPr>
          <a:xfrm>
            <a:off x="1" y="5775067"/>
            <a:ext cx="9143999" cy="261610"/>
          </a:xfrm>
          <a:prstGeom prst="rect">
            <a:avLst/>
          </a:prstGeom>
        </p:spPr>
        <p:txBody>
          <a:bodyPr wrap="square">
            <a:spAutoFit/>
          </a:bodyPr>
          <a:lstStyle/>
          <a:p>
            <a:pPr algn="ctr">
              <a:defRPr/>
            </a:pPr>
            <a:r>
              <a:rPr lang="fr-FR" altLang="fr-FR" sz="1100" i="1" kern="900" spc="9" dirty="0">
                <a:solidFill>
                  <a:prstClr val="black"/>
                </a:solidFill>
                <a:cs typeface="Expletus Sans"/>
              </a:rPr>
              <a:t>Prêt soumis à conditions (notamment de ressources) et octroyé dans la limite des fonds disponibles après accord du prêteur Action Logement Services.</a:t>
            </a:r>
            <a:endParaRPr lang="fr-FR" sz="1100" i="1" dirty="0">
              <a:solidFill>
                <a:prstClr val="black"/>
              </a:solidFill>
            </a:endParaRPr>
          </a:p>
        </p:txBody>
      </p:sp>
      <p:sp>
        <p:nvSpPr>
          <p:cNvPr id="8"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ts val="1500"/>
              </a:lnSpc>
              <a:defRPr/>
            </a:pPr>
            <a:r>
              <a:rPr lang="fr-FR" sz="1400" kern="900" dirty="0">
                <a:solidFill>
                  <a:prstClr val="black"/>
                </a:solidFill>
                <a:latin typeface="Calibri"/>
                <a:cs typeface="Expletus Sans Medium"/>
              </a:rPr>
              <a:t>Un crédit vous engage et doit être remboursé. </a:t>
            </a:r>
          </a:p>
          <a:p>
            <a:pPr>
              <a:lnSpc>
                <a:spcPts val="1500"/>
              </a:lnSpc>
              <a:defRPr/>
            </a:pPr>
            <a:r>
              <a:rPr lang="fr-FR" sz="1400" kern="900" dirty="0">
                <a:solidFill>
                  <a:prstClr val="black"/>
                </a:solidFill>
                <a:latin typeface="Calibri"/>
                <a:cs typeface="Expletus Sans Medium"/>
              </a:rPr>
              <a:t>Vérifiez vos capacités de remboursement avant de vous engager</a:t>
            </a:r>
            <a:r>
              <a:rPr lang="fr-FR" sz="1400" i="1" kern="900" dirty="0">
                <a:solidFill>
                  <a:prstClr val="black"/>
                </a:solidFill>
                <a:latin typeface="Calibri"/>
                <a:cs typeface="Expletus Sans Medium"/>
              </a:rPr>
              <a:t>.</a:t>
            </a:r>
          </a:p>
        </p:txBody>
      </p:sp>
    </p:spTree>
    <p:extLst>
      <p:ext uri="{BB962C8B-B14F-4D97-AF65-F5344CB8AC3E}">
        <p14:creationId xmlns:p14="http://schemas.microsoft.com/office/powerpoint/2010/main" val="176313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65841" y="1310218"/>
            <a:ext cx="7500990" cy="712183"/>
          </a:xfrm>
          <a:prstGeom prst="rect">
            <a:avLst/>
          </a:prstGeom>
          <a:solidFill>
            <a:srgbClr val="DBD9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765841" y="1310218"/>
            <a:ext cx="7500990" cy="712183"/>
          </a:xfrm>
          <a:prstGeom prst="rect">
            <a:avLst/>
          </a:prstGeom>
          <a:noFill/>
        </p:spPr>
        <p:txBody>
          <a:bodyPr wrap="square" rtlCol="0">
            <a:spAutoFit/>
          </a:bodyPr>
          <a:lstStyle/>
          <a:p>
            <a:pPr>
              <a:lnSpc>
                <a:spcPts val="2400"/>
              </a:lnSpc>
            </a:pPr>
            <a:r>
              <a:rPr lang="fr-FR" sz="2400" b="1" dirty="0"/>
              <a:t>Pour l’acquisition d’un logement ancien en vente HLM ou d’un logement neuf en PSLA :</a:t>
            </a:r>
            <a:r>
              <a:rPr lang="fr-FR" sz="2400" b="1" dirty="0">
                <a:solidFill>
                  <a:srgbClr val="EF7B08"/>
                </a:solidFill>
              </a:rPr>
              <a:t> le prêt accession + </a:t>
            </a:r>
          </a:p>
        </p:txBody>
      </p:sp>
      <p:sp>
        <p:nvSpPr>
          <p:cNvPr id="4" name="Espace réservé du texte 3"/>
          <p:cNvSpPr>
            <a:spLocks noGrp="1"/>
          </p:cNvSpPr>
          <p:nvPr>
            <p:ph type="body" sz="quarter" idx="11"/>
          </p:nvPr>
        </p:nvSpPr>
        <p:spPr/>
        <p:txBody>
          <a:bodyPr/>
          <a:lstStyle/>
          <a:p>
            <a:r>
              <a:rPr lang="fr-FR" dirty="0"/>
              <a:t>Achat de la résidence principale</a:t>
            </a:r>
            <a:endParaRPr lang="fr-FR" dirty="0">
              <a:solidFill>
                <a:srgbClr val="E0004D"/>
              </a:solidFill>
              <a:latin typeface="+mn-lt"/>
              <a:cs typeface="+mn-cs"/>
            </a:endParaRPr>
          </a:p>
        </p:txBody>
      </p:sp>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7" name="Rectangle 6"/>
          <p:cNvSpPr/>
          <p:nvPr/>
        </p:nvSpPr>
        <p:spPr>
          <a:xfrm>
            <a:off x="1" y="5805264"/>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Prêt soumis à conditions (notamment de ressources) et octroyé dans la limite des fonds disponibles après accord du prêteur Action Logement Services.</a:t>
            </a:r>
            <a:endParaRPr lang="fr-FR" sz="1100" i="1" dirty="0"/>
          </a:p>
        </p:txBody>
      </p:sp>
      <p:sp>
        <p:nvSpPr>
          <p:cNvPr id="8"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100" kern="900" dirty="0">
                <a:latin typeface="+mn-lt"/>
                <a:cs typeface="Expletus Sans Medium"/>
              </a:rPr>
              <a:t>Un crédit vous engage et doit être remboursé. Vérifiez vos capacités de remboursement avant de vous engager</a:t>
            </a:r>
            <a:r>
              <a:rPr lang="fr-FR" sz="1100" i="1" kern="900" dirty="0">
                <a:latin typeface="+mn-lt"/>
                <a:cs typeface="Expletus Sans Medium"/>
              </a:rPr>
              <a:t>.</a:t>
            </a:r>
          </a:p>
        </p:txBody>
      </p:sp>
      <p:sp>
        <p:nvSpPr>
          <p:cNvPr id="9" name="Espace réservé du contenu 8"/>
          <p:cNvSpPr>
            <a:spLocks noGrp="1"/>
          </p:cNvSpPr>
          <p:nvPr>
            <p:ph idx="1"/>
          </p:nvPr>
        </p:nvSpPr>
        <p:spPr>
          <a:xfrm>
            <a:off x="467544" y="2263608"/>
            <a:ext cx="8424936" cy="3541656"/>
          </a:xfrm>
        </p:spPr>
        <p:txBody>
          <a:bodyPr>
            <a:normAutofit fontScale="25000" lnSpcReduction="20000"/>
          </a:bodyPr>
          <a:lstStyle/>
          <a:p>
            <a:pPr>
              <a:lnSpc>
                <a:spcPct val="120000"/>
              </a:lnSpc>
            </a:pPr>
            <a:r>
              <a:rPr lang="fr-FR" sz="5600" dirty="0"/>
              <a:t>Prêt de </a:t>
            </a:r>
            <a:r>
              <a:rPr lang="fr-FR" sz="5600" b="1" dirty="0"/>
              <a:t>7 000 à 45 000 € </a:t>
            </a:r>
            <a:r>
              <a:rPr lang="fr-FR" sz="5600" dirty="0"/>
              <a:t>à </a:t>
            </a:r>
            <a:r>
              <a:rPr lang="fr-FR" sz="5600" b="1" dirty="0"/>
              <a:t>1 %</a:t>
            </a:r>
            <a:r>
              <a:rPr lang="fr-FR" sz="5600" b="1" dirty="0">
                <a:solidFill>
                  <a:srgbClr val="EF7B08"/>
                </a:solidFill>
              </a:rPr>
              <a:t>* </a:t>
            </a:r>
            <a:r>
              <a:rPr lang="fr-FR" sz="5600" dirty="0"/>
              <a:t>sur 25 ans maximum</a:t>
            </a:r>
          </a:p>
          <a:p>
            <a:pPr>
              <a:lnSpc>
                <a:spcPct val="120000"/>
              </a:lnSpc>
            </a:pPr>
            <a:r>
              <a:rPr lang="fr-FR" sz="5600" dirty="0"/>
              <a:t>Prêt complémentaire à un prêt principal</a:t>
            </a:r>
          </a:p>
          <a:p>
            <a:pPr>
              <a:lnSpc>
                <a:spcPct val="120000"/>
              </a:lnSpc>
            </a:pPr>
            <a:r>
              <a:rPr lang="fr-FR" sz="5600" b="1" dirty="0"/>
              <a:t>40% maximum du coût total de l’opération </a:t>
            </a:r>
            <a:endParaRPr lang="fr-FR" sz="5600" dirty="0"/>
          </a:p>
          <a:p>
            <a:pPr>
              <a:lnSpc>
                <a:spcPct val="120000"/>
              </a:lnSpc>
              <a:spcAft>
                <a:spcPts val="600"/>
              </a:spcAft>
            </a:pPr>
            <a:r>
              <a:rPr lang="fr-FR" sz="5600" dirty="0"/>
              <a:t>Possibilité d’un </a:t>
            </a:r>
            <a:r>
              <a:rPr lang="fr-FR" sz="5600" b="1" dirty="0"/>
              <a:t>différé d’amortissement du capital jusqu’à 15 ans</a:t>
            </a:r>
          </a:p>
          <a:p>
            <a:pPr lvl="0">
              <a:lnSpc>
                <a:spcPct val="120000"/>
              </a:lnSpc>
            </a:pPr>
            <a:r>
              <a:rPr lang="fr-FR" sz="5600" b="1" dirty="0">
                <a:solidFill>
                  <a:prstClr val="black"/>
                </a:solidFill>
              </a:rPr>
              <a:t>Plafonds de ressources PLI à respecter </a:t>
            </a:r>
            <a:r>
              <a:rPr lang="fr-FR" sz="5600" dirty="0">
                <a:solidFill>
                  <a:prstClr val="black"/>
                </a:solidFill>
              </a:rPr>
              <a:t>(</a:t>
            </a:r>
            <a:r>
              <a:rPr lang="fr-FR" sz="5600" dirty="0" err="1">
                <a:solidFill>
                  <a:prstClr val="black"/>
                </a:solidFill>
              </a:rPr>
              <a:t>cf</a:t>
            </a:r>
            <a:r>
              <a:rPr lang="fr-FR" sz="5600" dirty="0">
                <a:solidFill>
                  <a:prstClr val="black"/>
                </a:solidFill>
              </a:rPr>
              <a:t> Annexe)</a:t>
            </a:r>
          </a:p>
          <a:p>
            <a:pPr lvl="0">
              <a:lnSpc>
                <a:spcPct val="120000"/>
              </a:lnSpc>
              <a:spcBef>
                <a:spcPts val="1200"/>
              </a:spcBef>
            </a:pPr>
            <a:r>
              <a:rPr lang="fr-FR" sz="5600" b="1" dirty="0">
                <a:solidFill>
                  <a:prstClr val="black"/>
                </a:solidFill>
              </a:rPr>
              <a:t>Conditions de performance énergétique à respecter</a:t>
            </a:r>
            <a:r>
              <a:rPr lang="fr-FR" sz="5600" dirty="0">
                <a:solidFill>
                  <a:prstClr val="black"/>
                </a:solidFill>
              </a:rPr>
              <a:t> (DPE compris entre A et E).</a:t>
            </a:r>
          </a:p>
          <a:p>
            <a:pPr marL="0" indent="0">
              <a:lnSpc>
                <a:spcPts val="1300"/>
              </a:lnSpc>
              <a:spcBef>
                <a:spcPts val="0"/>
              </a:spcBef>
              <a:buFontTx/>
              <a:buNone/>
            </a:pPr>
            <a:endParaRPr lang="fr-FR" sz="4000" b="1" dirty="0">
              <a:solidFill>
                <a:srgbClr val="EF7B08"/>
              </a:solidFill>
            </a:endParaRPr>
          </a:p>
          <a:p>
            <a:pPr marL="0" indent="0">
              <a:lnSpc>
                <a:spcPts val="1300"/>
              </a:lnSpc>
              <a:spcBef>
                <a:spcPts val="0"/>
              </a:spcBef>
              <a:buFontTx/>
              <a:buNone/>
            </a:pPr>
            <a:r>
              <a:rPr lang="fr-FR" sz="4000" b="1" dirty="0">
                <a:solidFill>
                  <a:srgbClr val="EF7B08"/>
                </a:solidFill>
              </a:rPr>
              <a:t>*</a:t>
            </a:r>
            <a:r>
              <a:rPr lang="fr-FR" sz="4000" b="1" dirty="0">
                <a:solidFill>
                  <a:srgbClr val="E0004D"/>
                </a:solidFill>
              </a:rPr>
              <a:t> </a:t>
            </a:r>
            <a:r>
              <a:rPr lang="fr-FR" sz="4000" i="1" dirty="0"/>
              <a:t>Taux d’intérêt nominal annuel, hors assurances obligatoires</a:t>
            </a:r>
            <a:endParaRPr lang="fr-FR" sz="4000" b="1" dirty="0">
              <a:solidFill>
                <a:srgbClr val="EF7B08"/>
              </a:solidFill>
            </a:endParaRPr>
          </a:p>
          <a:p>
            <a:pPr marL="0" indent="0">
              <a:buNone/>
            </a:pPr>
            <a:r>
              <a:rPr lang="fr-FR" sz="4000" i="1" dirty="0"/>
              <a:t>Exemple de remboursement : pour un prêt amortissable remboursable en 360 mois en 2 périodes composées d’un différé d’amortissement de 20 ans et d’une période d’amortissement de 10 ans, d’un montant de 35.000,00 € au taux nominal annuel débiteur fixe de 1 %, hors assurances obligatoires, soit un TAEG fixe de 2,05 % assurances décès-PTIA-ITT comprises, remboursement pendant la première période de 240 mensualités de 55,48 € puis, pendant la seconde période, 120 mensualités de 332,92 €, soit un montant total dû par l’emprunteur de 53.265,60 €. </a:t>
            </a:r>
            <a:br>
              <a:rPr lang="fr-FR" sz="4000" i="1" dirty="0"/>
            </a:br>
            <a:r>
              <a:rPr lang="fr-FR" sz="4000" i="1" dirty="0"/>
              <a:t>L’assurance décès-PTIA-ITT proposée par Action Logement Services est souscrite auprès de </a:t>
            </a:r>
            <a:r>
              <a:rPr lang="fr-FR" sz="4000" i="1" dirty="0" err="1"/>
              <a:t>Quatrem</a:t>
            </a:r>
            <a:r>
              <a:rPr lang="fr-FR" sz="4000" i="1" dirty="0"/>
              <a:t> - SA au capital de 380 426 249 euros Régie par le code des assurances - 21 rue Laffitte 75009 Paris 412 367 724 RCS Paris - Société du groupe Malakoff Médéric.</a:t>
            </a:r>
            <a:br>
              <a:rPr lang="fr-FR" sz="4000" i="1" dirty="0"/>
            </a:br>
            <a:r>
              <a:rPr lang="fr-FR" sz="4000" i="1" dirty="0"/>
              <a:t>Dans cet exemple, en cas de souscription de l’assurance proposée, le coût mensuel de l’assurance, compris dans chaque mensualité, sera de 26,31 € et il est compris dans la mensualité en cas de souscription. Taux  annuel effectif de l’assurance de cet exemple : 1,05 %. Le montant total dû au titre de cette assurance est de 9.471,60 €. Le coût de l’assurance varie selon la durée de la période de différé retenue.</a:t>
            </a:r>
          </a:p>
          <a:p>
            <a:pPr marL="0" indent="0">
              <a:spcBef>
                <a:spcPts val="0"/>
              </a:spcBef>
              <a:buNone/>
            </a:pPr>
            <a:br>
              <a:rPr lang="fr-FR" sz="4000" i="1" dirty="0"/>
            </a:br>
            <a:endParaRPr lang="fr-FR" sz="4000" i="1" dirty="0"/>
          </a:p>
          <a:p>
            <a:endParaRPr lang="fr-FR" dirty="0"/>
          </a:p>
        </p:txBody>
      </p:sp>
    </p:spTree>
    <p:extLst>
      <p:ext uri="{BB962C8B-B14F-4D97-AF65-F5344CB8AC3E}">
        <p14:creationId xmlns:p14="http://schemas.microsoft.com/office/powerpoint/2010/main" val="1747523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r>
              <a:rPr lang="fr-FR"/>
              <a:t>Action Logement Services</a:t>
            </a:r>
            <a:endParaRPr lang="fr-FR" dirty="0"/>
          </a:p>
        </p:txBody>
      </p:sp>
    </p:spTree>
    <p:extLst>
      <p:ext uri="{BB962C8B-B14F-4D97-AF65-F5344CB8AC3E}">
        <p14:creationId xmlns:p14="http://schemas.microsoft.com/office/powerpoint/2010/main" val="2308070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14414" y="1916832"/>
            <a:ext cx="7500990" cy="4525963"/>
          </a:xfrm>
        </p:spPr>
        <p:txBody>
          <a:bodyPr>
            <a:normAutofit/>
          </a:bodyPr>
          <a:lstStyle/>
          <a:p>
            <a:pPr>
              <a:lnSpc>
                <a:spcPts val="2600"/>
              </a:lnSpc>
            </a:pPr>
            <a:r>
              <a:rPr lang="fr-FR" sz="2000" b="1" dirty="0"/>
              <a:t>Ce prêt finance :</a:t>
            </a:r>
          </a:p>
          <a:p>
            <a:pPr marL="630238">
              <a:lnSpc>
                <a:spcPts val="2200"/>
              </a:lnSpc>
              <a:buFont typeface="Arial" panose="020B0604020202020204" pitchFamily="34" charset="0"/>
              <a:buChar char="•"/>
            </a:pPr>
            <a:r>
              <a:rPr lang="fr-FR" sz="1600" dirty="0"/>
              <a:t>l’amélioration et l’embellissement</a:t>
            </a:r>
          </a:p>
          <a:p>
            <a:pPr marL="630238">
              <a:lnSpc>
                <a:spcPts val="2200"/>
              </a:lnSpc>
              <a:buFont typeface="Arial" panose="020B0604020202020204" pitchFamily="34" charset="0"/>
              <a:buChar char="•"/>
            </a:pPr>
            <a:r>
              <a:rPr lang="fr-FR" sz="1600" dirty="0"/>
              <a:t>l’amélioration de la performance énergétique</a:t>
            </a:r>
          </a:p>
          <a:p>
            <a:pPr marL="630238">
              <a:lnSpc>
                <a:spcPts val="2200"/>
              </a:lnSpc>
              <a:buFont typeface="Arial" panose="020B0604020202020204" pitchFamily="34" charset="0"/>
              <a:buChar char="•"/>
            </a:pPr>
            <a:r>
              <a:rPr lang="fr-FR" sz="1600" dirty="0"/>
              <a:t>l’adaptation du logement des personnes handicapées</a:t>
            </a:r>
          </a:p>
          <a:p>
            <a:pPr marL="630238">
              <a:lnSpc>
                <a:spcPts val="2200"/>
              </a:lnSpc>
              <a:buFont typeface="Arial" panose="020B0604020202020204" pitchFamily="34" charset="0"/>
              <a:buChar char="•"/>
            </a:pPr>
            <a:r>
              <a:rPr lang="fr-FR" sz="1600" dirty="0"/>
              <a:t>Les travaux ouvrant droit à une subvention de l’ANAH</a:t>
            </a:r>
          </a:p>
          <a:p>
            <a:pPr marL="630238">
              <a:lnSpc>
                <a:spcPts val="2200"/>
              </a:lnSpc>
              <a:buFont typeface="Arial" panose="020B0604020202020204" pitchFamily="34" charset="0"/>
              <a:buChar char="•"/>
            </a:pPr>
            <a:r>
              <a:rPr lang="fr-FR" sz="1600" dirty="0"/>
              <a:t>les travaux dans les copropriétés dégradées</a:t>
            </a:r>
          </a:p>
          <a:p>
            <a:pPr>
              <a:lnSpc>
                <a:spcPts val="2600"/>
              </a:lnSpc>
            </a:pPr>
            <a:r>
              <a:rPr lang="fr-FR" sz="2000" dirty="0"/>
              <a:t>Être</a:t>
            </a:r>
            <a:r>
              <a:rPr lang="fr-FR" sz="2000" b="1" dirty="0"/>
              <a:t> propriétaire-occupant </a:t>
            </a:r>
            <a:r>
              <a:rPr lang="fr-FR" sz="2000" dirty="0"/>
              <a:t>du logement</a:t>
            </a:r>
            <a:r>
              <a:rPr lang="fr-FR" sz="2000" b="1" dirty="0"/>
              <a:t> </a:t>
            </a:r>
            <a:r>
              <a:rPr lang="fr-FR" sz="2000" dirty="0"/>
              <a:t>(ou propriétaire-bailleur en cas de travaux d’amélioration de la performance énergétique ou de travaux en copropriété dégradée)</a:t>
            </a:r>
          </a:p>
          <a:p>
            <a:pPr>
              <a:lnSpc>
                <a:spcPts val="2600"/>
              </a:lnSpc>
            </a:pPr>
            <a:r>
              <a:rPr lang="fr-FR" sz="2000" b="1" dirty="0"/>
              <a:t>Travaux à faire réaliser par une entreprise.</a:t>
            </a:r>
            <a:endParaRPr lang="fr-FR" sz="2000" i="1" dirty="0"/>
          </a:p>
          <a:p>
            <a:pPr>
              <a:lnSpc>
                <a:spcPts val="2400"/>
              </a:lnSpc>
            </a:pPr>
            <a:endParaRPr lang="fr-FR" sz="2000" b="1" dirty="0"/>
          </a:p>
        </p:txBody>
      </p:sp>
      <p:sp>
        <p:nvSpPr>
          <p:cNvPr id="4" name="Espace réservé du texte 3"/>
          <p:cNvSpPr>
            <a:spLocks noGrp="1"/>
          </p:cNvSpPr>
          <p:nvPr>
            <p:ph type="body" sz="quarter" idx="11"/>
          </p:nvPr>
        </p:nvSpPr>
        <p:spPr/>
        <p:txBody>
          <a:bodyPr/>
          <a:lstStyle/>
          <a:p>
            <a:r>
              <a:rPr lang="fr-FR" dirty="0"/>
              <a:t>travaux dans la résidence principale</a:t>
            </a:r>
          </a:p>
        </p:txBody>
      </p:sp>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8" name="ZoneTexte 7"/>
          <p:cNvSpPr txBox="1"/>
          <p:nvPr/>
        </p:nvSpPr>
        <p:spPr>
          <a:xfrm>
            <a:off x="1214414" y="1340768"/>
            <a:ext cx="8110114" cy="461665"/>
          </a:xfrm>
          <a:prstGeom prst="rect">
            <a:avLst/>
          </a:prstGeom>
          <a:noFill/>
        </p:spPr>
        <p:txBody>
          <a:bodyPr wrap="square" rtlCol="0">
            <a:spAutoFit/>
          </a:bodyPr>
          <a:lstStyle/>
          <a:p>
            <a:r>
              <a:rPr lang="fr-FR" sz="2400" b="1" dirty="0">
                <a:solidFill>
                  <a:srgbClr val="E35205"/>
                </a:solidFill>
              </a:rPr>
              <a:t>Prêt travaux</a:t>
            </a:r>
          </a:p>
        </p:txBody>
      </p:sp>
      <p:sp>
        <p:nvSpPr>
          <p:cNvPr id="12"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400" kern="900" dirty="0">
                <a:latin typeface="+mn-lt"/>
                <a:cs typeface="Expletus Sans Medium"/>
              </a:rPr>
              <a:t>Un crédit vous engage et doit être remboursé. </a:t>
            </a:r>
          </a:p>
          <a:p>
            <a:pPr fontAlgn="auto">
              <a:lnSpc>
                <a:spcPts val="1500"/>
              </a:lnSpc>
              <a:spcAft>
                <a:spcPts val="0"/>
              </a:spcAft>
              <a:defRPr/>
            </a:pPr>
            <a:r>
              <a:rPr lang="fr-FR" sz="1400" kern="900" dirty="0">
                <a:latin typeface="+mn-lt"/>
                <a:cs typeface="Expletus Sans Medium"/>
              </a:rPr>
              <a:t>Vérifiez vos capacités de remboursement avant de vous engager</a:t>
            </a:r>
            <a:r>
              <a:rPr lang="fr-FR" sz="1400" i="1" kern="900" dirty="0">
                <a:latin typeface="+mn-lt"/>
                <a:cs typeface="Expletus Sans Medium"/>
              </a:rPr>
              <a:t>.</a:t>
            </a:r>
          </a:p>
        </p:txBody>
      </p:sp>
      <p:sp>
        <p:nvSpPr>
          <p:cNvPr id="10" name="Rectangle 9"/>
          <p:cNvSpPr/>
          <p:nvPr/>
        </p:nvSpPr>
        <p:spPr>
          <a:xfrm>
            <a:off x="1" y="5775067"/>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Prêt soumis à conditions (notamment de ressources) et octroyé dans la limite des fonds disponibles après accord du prêteur Action Logement Services.</a:t>
            </a:r>
            <a:endParaRPr lang="fr-FR" sz="1100" i="1" dirty="0"/>
          </a:p>
        </p:txBody>
      </p:sp>
    </p:spTree>
    <p:extLst>
      <p:ext uri="{BB962C8B-B14F-4D97-AF65-F5344CB8AC3E}">
        <p14:creationId xmlns:p14="http://schemas.microsoft.com/office/powerpoint/2010/main" val="2107720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1"/>
          <p:cNvSpPr>
            <a:spLocks noGrp="1"/>
          </p:cNvSpPr>
          <p:nvPr>
            <p:ph idx="1"/>
          </p:nvPr>
        </p:nvSpPr>
        <p:spPr>
          <a:xfrm>
            <a:off x="1214414" y="1916832"/>
            <a:ext cx="7500990" cy="3858235"/>
          </a:xfrm>
        </p:spPr>
        <p:txBody>
          <a:bodyPr>
            <a:normAutofit/>
          </a:bodyPr>
          <a:lstStyle/>
          <a:p>
            <a:pPr>
              <a:lnSpc>
                <a:spcPct val="200000"/>
              </a:lnSpc>
            </a:pPr>
            <a:r>
              <a:rPr lang="fr-FR" sz="2000" b="1" dirty="0"/>
              <a:t>100 % des travaux </a:t>
            </a:r>
            <a:r>
              <a:rPr lang="fr-FR" sz="2000" dirty="0"/>
              <a:t>dans la limite de </a:t>
            </a:r>
            <a:r>
              <a:rPr lang="fr-FR" sz="2000" b="1" dirty="0"/>
              <a:t>5 000 € </a:t>
            </a:r>
            <a:r>
              <a:rPr lang="fr-FR" sz="1300" dirty="0"/>
              <a:t>(10 000€ en cas de travaux pour des  logements à destination de personnes en situation de handicap)</a:t>
            </a:r>
          </a:p>
          <a:p>
            <a:pPr>
              <a:lnSpc>
                <a:spcPct val="200000"/>
              </a:lnSpc>
            </a:pPr>
            <a:r>
              <a:rPr lang="fr-FR" sz="2000" dirty="0"/>
              <a:t>Taux d’intérêt nominal annuel, hors assurance facultative : </a:t>
            </a:r>
            <a:r>
              <a:rPr lang="fr-FR" sz="2000" b="1" dirty="0"/>
              <a:t>1 %</a:t>
            </a:r>
            <a:r>
              <a:rPr lang="fr-FR" sz="2000" b="1" dirty="0">
                <a:solidFill>
                  <a:srgbClr val="E0004D"/>
                </a:solidFill>
              </a:rPr>
              <a:t>*</a:t>
            </a:r>
          </a:p>
          <a:p>
            <a:pPr>
              <a:lnSpc>
                <a:spcPct val="200000"/>
              </a:lnSpc>
            </a:pPr>
            <a:r>
              <a:rPr lang="fr-FR" sz="2000" b="1" dirty="0"/>
              <a:t>Sans frais de dossier</a:t>
            </a:r>
          </a:p>
          <a:p>
            <a:pPr>
              <a:lnSpc>
                <a:spcPct val="200000"/>
              </a:lnSpc>
            </a:pPr>
            <a:r>
              <a:rPr lang="fr-FR" sz="2000" dirty="0"/>
              <a:t>Durée maximale de remboursement : </a:t>
            </a:r>
            <a:r>
              <a:rPr lang="fr-FR" sz="2000" b="1" dirty="0"/>
              <a:t>10 ans.</a:t>
            </a:r>
          </a:p>
          <a:p>
            <a:pPr marL="0" indent="0">
              <a:lnSpc>
                <a:spcPts val="1100"/>
              </a:lnSpc>
              <a:spcBef>
                <a:spcPts val="1200"/>
              </a:spcBef>
              <a:buNone/>
            </a:pPr>
            <a:r>
              <a:rPr lang="fr-FR" sz="1100" b="1" dirty="0">
                <a:solidFill>
                  <a:srgbClr val="E0004D"/>
                </a:solidFill>
              </a:rPr>
              <a:t>* </a:t>
            </a:r>
            <a:r>
              <a:rPr lang="fr-FR" sz="1100" i="1" dirty="0"/>
              <a:t>Exemple de remboursement hors assurance : Pour un montant de 5 000 € sur 10 ans au taux débiteur fixe de 1 %, soit un TAEG de 1 %, remboursement de 120 mensualités de 43,80€ soit un montant total dû de 5256,25 €.</a:t>
            </a:r>
            <a:endParaRPr lang="fr-FR" sz="1100" b="1" dirty="0">
              <a:solidFill>
                <a:srgbClr val="E0004D"/>
              </a:solidFill>
            </a:endParaRPr>
          </a:p>
        </p:txBody>
      </p:sp>
      <p:sp>
        <p:nvSpPr>
          <p:cNvPr id="4" name="Espace réservé du texte 3"/>
          <p:cNvSpPr>
            <a:spLocks noGrp="1"/>
          </p:cNvSpPr>
          <p:nvPr>
            <p:ph type="body" sz="quarter" idx="11"/>
          </p:nvPr>
        </p:nvSpPr>
        <p:spPr/>
        <p:txBody>
          <a:bodyPr/>
          <a:lstStyle/>
          <a:p>
            <a:r>
              <a:rPr lang="fr-FR" dirty="0"/>
              <a:t>travaux dans la résidence principale</a:t>
            </a:r>
          </a:p>
        </p:txBody>
      </p:sp>
      <p:sp>
        <p:nvSpPr>
          <p:cNvPr id="5" name="Espace réservé du pied de page 4"/>
          <p:cNvSpPr>
            <a:spLocks noGrp="1"/>
          </p:cNvSpPr>
          <p:nvPr>
            <p:ph type="ftr" sz="quarter" idx="3"/>
          </p:nvPr>
        </p:nvSpPr>
        <p:spPr/>
        <p:txBody>
          <a:bodyPr/>
          <a:lstStyle/>
          <a:p>
            <a:r>
              <a:rPr lang="fr-FR">
                <a:solidFill>
                  <a:prstClr val="black">
                    <a:lumMod val="75000"/>
                    <a:lumOff val="25000"/>
                  </a:prstClr>
                </a:solidFill>
              </a:rPr>
              <a:t>Action Logement Services</a:t>
            </a:r>
            <a:endParaRPr lang="fr-FR" dirty="0">
              <a:solidFill>
                <a:prstClr val="black">
                  <a:lumMod val="75000"/>
                  <a:lumOff val="25000"/>
                </a:prstClr>
              </a:solidFill>
            </a:endParaRPr>
          </a:p>
        </p:txBody>
      </p:sp>
      <p:sp>
        <p:nvSpPr>
          <p:cNvPr id="11" name="ZoneTexte 10"/>
          <p:cNvSpPr txBox="1"/>
          <p:nvPr/>
        </p:nvSpPr>
        <p:spPr>
          <a:xfrm>
            <a:off x="1214414" y="1340768"/>
            <a:ext cx="8110114" cy="461665"/>
          </a:xfrm>
          <a:prstGeom prst="rect">
            <a:avLst/>
          </a:prstGeom>
          <a:noFill/>
        </p:spPr>
        <p:txBody>
          <a:bodyPr wrap="square" rtlCol="0">
            <a:spAutoFit/>
          </a:bodyPr>
          <a:lstStyle/>
          <a:p>
            <a:r>
              <a:rPr lang="fr-FR" sz="2400" b="1" dirty="0">
                <a:solidFill>
                  <a:srgbClr val="E35205"/>
                </a:solidFill>
              </a:rPr>
              <a:t>Prêt travaux </a:t>
            </a:r>
            <a:r>
              <a:rPr lang="fr-FR" sz="2400" i="1" dirty="0">
                <a:solidFill>
                  <a:srgbClr val="E35205"/>
                </a:solidFill>
              </a:rPr>
              <a:t>(suite)</a:t>
            </a:r>
            <a:endParaRPr lang="fr-FR" sz="2400" b="1" dirty="0">
              <a:solidFill>
                <a:srgbClr val="E35205"/>
              </a:solidFill>
            </a:endParaRPr>
          </a:p>
        </p:txBody>
      </p:sp>
      <p:sp>
        <p:nvSpPr>
          <p:cNvPr id="12"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ts val="1500"/>
              </a:lnSpc>
              <a:defRPr/>
            </a:pPr>
            <a:r>
              <a:rPr lang="fr-FR" sz="1400" kern="900" dirty="0">
                <a:solidFill>
                  <a:prstClr val="black"/>
                </a:solidFill>
                <a:latin typeface="Calibri"/>
                <a:cs typeface="Expletus Sans Medium"/>
              </a:rPr>
              <a:t>Un crédit vous engage et doit être remboursé. </a:t>
            </a:r>
          </a:p>
          <a:p>
            <a:pPr>
              <a:lnSpc>
                <a:spcPts val="1500"/>
              </a:lnSpc>
              <a:defRPr/>
            </a:pPr>
            <a:r>
              <a:rPr lang="fr-FR" sz="1400" kern="900" dirty="0">
                <a:solidFill>
                  <a:prstClr val="black"/>
                </a:solidFill>
                <a:latin typeface="Calibri"/>
                <a:cs typeface="Expletus Sans Medium"/>
              </a:rPr>
              <a:t>Vérifiez vos capacités de remboursement avant de vous engager</a:t>
            </a:r>
            <a:r>
              <a:rPr lang="fr-FR" sz="1400" i="1" kern="900" dirty="0">
                <a:solidFill>
                  <a:prstClr val="black"/>
                </a:solidFill>
                <a:latin typeface="Calibri"/>
                <a:cs typeface="Expletus Sans Medium"/>
              </a:rPr>
              <a:t>.</a:t>
            </a:r>
          </a:p>
        </p:txBody>
      </p:sp>
      <p:sp>
        <p:nvSpPr>
          <p:cNvPr id="8" name="Rectangle 7"/>
          <p:cNvSpPr/>
          <p:nvPr/>
        </p:nvSpPr>
        <p:spPr>
          <a:xfrm>
            <a:off x="1" y="5775067"/>
            <a:ext cx="9143999" cy="261610"/>
          </a:xfrm>
          <a:prstGeom prst="rect">
            <a:avLst/>
          </a:prstGeom>
        </p:spPr>
        <p:txBody>
          <a:bodyPr wrap="square">
            <a:spAutoFit/>
          </a:bodyPr>
          <a:lstStyle/>
          <a:p>
            <a:pPr algn="ctr">
              <a:defRPr/>
            </a:pPr>
            <a:r>
              <a:rPr lang="fr-FR" altLang="fr-FR" sz="1100" i="1" kern="900" spc="9" dirty="0">
                <a:solidFill>
                  <a:prstClr val="black"/>
                </a:solidFill>
                <a:cs typeface="Expletus Sans"/>
              </a:rPr>
              <a:t>Prêt soumis à conditions (notamment de ressources) et octroyé dans la limite des fonds disponibles après accord du prêteur Action Logement Services.</a:t>
            </a:r>
            <a:endParaRPr lang="fr-FR" sz="1100" i="1" dirty="0">
              <a:solidFill>
                <a:prstClr val="black"/>
              </a:solidFill>
            </a:endParaRPr>
          </a:p>
        </p:txBody>
      </p:sp>
    </p:spTree>
    <p:extLst>
      <p:ext uri="{BB962C8B-B14F-4D97-AF65-F5344CB8AC3E}">
        <p14:creationId xmlns:p14="http://schemas.microsoft.com/office/powerpoint/2010/main" val="3061869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1"/>
          <p:cNvSpPr>
            <a:spLocks noGrp="1"/>
          </p:cNvSpPr>
          <p:nvPr>
            <p:ph idx="1"/>
          </p:nvPr>
        </p:nvSpPr>
        <p:spPr>
          <a:xfrm>
            <a:off x="1259632" y="2381774"/>
            <a:ext cx="7500990" cy="2631401"/>
          </a:xfrm>
        </p:spPr>
        <p:txBody>
          <a:bodyPr>
            <a:noAutofit/>
          </a:bodyPr>
          <a:lstStyle/>
          <a:p>
            <a:pPr marL="0" indent="0">
              <a:lnSpc>
                <a:spcPts val="2600"/>
              </a:lnSpc>
              <a:buNone/>
            </a:pPr>
            <a:r>
              <a:rPr lang="fr-FR" sz="2000" dirty="0"/>
              <a:t>Si  le projet de travaux de rénovation est éligible aux aides de l’Agence nationale de l’habitat (</a:t>
            </a:r>
            <a:r>
              <a:rPr lang="fr-FR" sz="2000" dirty="0" err="1"/>
              <a:t>Anah</a:t>
            </a:r>
            <a:r>
              <a:rPr lang="fr-FR" sz="2000" dirty="0"/>
              <a:t>) : le salarié, propriétaire occupant, peut </a:t>
            </a:r>
            <a:r>
              <a:rPr lang="fr-FR" sz="2000" b="1" dirty="0"/>
              <a:t>cumuler le prêt travaux * Action Logement avec une subvention de l’</a:t>
            </a:r>
            <a:r>
              <a:rPr lang="fr-FR" sz="2000" b="1" dirty="0" err="1"/>
              <a:t>Anah</a:t>
            </a:r>
            <a:r>
              <a:rPr lang="fr-FR" sz="2000" b="1" dirty="0"/>
              <a:t>.</a:t>
            </a:r>
          </a:p>
          <a:p>
            <a:pPr marL="0" indent="0">
              <a:lnSpc>
                <a:spcPts val="2600"/>
              </a:lnSpc>
              <a:spcBef>
                <a:spcPts val="1200"/>
              </a:spcBef>
              <a:buNone/>
            </a:pPr>
            <a:r>
              <a:rPr lang="fr-FR" sz="2000" b="1" dirty="0"/>
              <a:t>Jusqu’à 50 % </a:t>
            </a:r>
            <a:r>
              <a:rPr lang="fr-FR" sz="1600" b="1" baseline="30000" dirty="0"/>
              <a:t>(1)</a:t>
            </a:r>
            <a:r>
              <a:rPr lang="fr-FR" sz="2000" b="1" dirty="0"/>
              <a:t> des travaux financés par l’</a:t>
            </a:r>
            <a:r>
              <a:rPr lang="fr-FR" sz="2000" b="1" dirty="0" err="1"/>
              <a:t>Anah</a:t>
            </a:r>
            <a:r>
              <a:rPr lang="fr-FR" sz="2000" b="1" dirty="0"/>
              <a:t> ! </a:t>
            </a:r>
          </a:p>
          <a:p>
            <a:pPr marL="0" indent="0">
              <a:lnSpc>
                <a:spcPts val="1400"/>
              </a:lnSpc>
              <a:spcBef>
                <a:spcPts val="1200"/>
              </a:spcBef>
              <a:buNone/>
            </a:pPr>
            <a:r>
              <a:rPr lang="fr-FR" sz="1400" b="1" baseline="30000" dirty="0"/>
              <a:t>(1)</a:t>
            </a:r>
            <a:r>
              <a:rPr lang="fr-FR" sz="3200" dirty="0"/>
              <a:t> </a:t>
            </a:r>
            <a:r>
              <a:rPr lang="fr-FR" sz="1400" dirty="0"/>
              <a:t>Aide de l’</a:t>
            </a:r>
            <a:r>
              <a:rPr lang="fr-FR" sz="1400" dirty="0" err="1"/>
              <a:t>Anah</a:t>
            </a:r>
            <a:r>
              <a:rPr lang="fr-FR" sz="1400" dirty="0"/>
              <a:t> limitée à 25 000 € pour des travaux lourds et jusqu’à 10 000 € pour des travaux d’amélioration</a:t>
            </a:r>
            <a:endParaRPr lang="fr-FR" sz="1400" b="1" dirty="0"/>
          </a:p>
          <a:p>
            <a:pPr marL="0" indent="0">
              <a:lnSpc>
                <a:spcPct val="150000"/>
              </a:lnSpc>
              <a:buNone/>
            </a:pPr>
            <a:r>
              <a:rPr lang="fr-FR" sz="2000" dirty="0"/>
              <a:t> </a:t>
            </a:r>
            <a:endParaRPr lang="fr-FR" sz="2000" b="1" dirty="0"/>
          </a:p>
        </p:txBody>
      </p:sp>
      <p:sp>
        <p:nvSpPr>
          <p:cNvPr id="11" name="Espace réservé du texte 3"/>
          <p:cNvSpPr>
            <a:spLocks noGrp="1"/>
          </p:cNvSpPr>
          <p:nvPr>
            <p:ph type="body" sz="quarter" idx="11"/>
          </p:nvPr>
        </p:nvSpPr>
        <p:spPr/>
        <p:txBody>
          <a:bodyPr/>
          <a:lstStyle/>
          <a:p>
            <a:r>
              <a:rPr lang="fr-FR" dirty="0"/>
              <a:t>Des aides </a:t>
            </a:r>
            <a:r>
              <a:rPr lang="fr-FR" dirty="0" err="1"/>
              <a:t>supplÉmentaires</a:t>
            </a:r>
            <a:r>
              <a:rPr lang="fr-FR" dirty="0"/>
              <a:t> avec l’ANAH !</a:t>
            </a:r>
          </a:p>
        </p:txBody>
      </p:sp>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7" name="ZoneTexte 6"/>
          <p:cNvSpPr txBox="1"/>
          <p:nvPr/>
        </p:nvSpPr>
        <p:spPr>
          <a:xfrm>
            <a:off x="1214414" y="1340768"/>
            <a:ext cx="8110114" cy="892552"/>
          </a:xfrm>
          <a:prstGeom prst="rect">
            <a:avLst/>
          </a:prstGeom>
          <a:noFill/>
        </p:spPr>
        <p:txBody>
          <a:bodyPr wrap="square" rtlCol="0">
            <a:spAutoFit/>
          </a:bodyPr>
          <a:lstStyle/>
          <a:p>
            <a:r>
              <a:rPr lang="fr-FR" sz="2400" b="1" dirty="0"/>
              <a:t>Pour le propriétaire </a:t>
            </a:r>
            <a:r>
              <a:rPr lang="fr-FR" sz="2800" b="1" dirty="0"/>
              <a:t>occupant</a:t>
            </a:r>
            <a:r>
              <a:rPr lang="fr-FR" sz="2400" b="1" dirty="0"/>
              <a:t> :</a:t>
            </a:r>
          </a:p>
          <a:p>
            <a:r>
              <a:rPr lang="fr-FR" sz="2400" b="1" dirty="0">
                <a:solidFill>
                  <a:srgbClr val="003DA5"/>
                </a:solidFill>
              </a:rPr>
              <a:t>un soutien financier complémentaire</a:t>
            </a:r>
          </a:p>
        </p:txBody>
      </p:sp>
      <p:sp>
        <p:nvSpPr>
          <p:cNvPr id="8"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400" kern="900" dirty="0">
                <a:latin typeface="+mn-lt"/>
                <a:cs typeface="Expletus Sans Medium"/>
              </a:rPr>
              <a:t>Un crédit vous engage et doit être remboursé. </a:t>
            </a:r>
          </a:p>
          <a:p>
            <a:pPr fontAlgn="auto">
              <a:lnSpc>
                <a:spcPts val="1500"/>
              </a:lnSpc>
              <a:spcAft>
                <a:spcPts val="0"/>
              </a:spcAft>
              <a:defRPr/>
            </a:pPr>
            <a:r>
              <a:rPr lang="fr-FR" sz="1400" kern="900" dirty="0">
                <a:latin typeface="+mn-lt"/>
                <a:cs typeface="Expletus Sans Medium"/>
              </a:rPr>
              <a:t>Vérifiez vos capacités de remboursement avant de vous engager</a:t>
            </a:r>
            <a:r>
              <a:rPr lang="fr-FR" sz="1400" i="1" kern="900" dirty="0">
                <a:latin typeface="+mn-lt"/>
                <a:cs typeface="Expletus Sans Medium"/>
              </a:rPr>
              <a:t>.</a:t>
            </a:r>
          </a:p>
        </p:txBody>
      </p:sp>
      <p:sp>
        <p:nvSpPr>
          <p:cNvPr id="10" name="Rectangle 9"/>
          <p:cNvSpPr/>
          <p:nvPr/>
        </p:nvSpPr>
        <p:spPr>
          <a:xfrm>
            <a:off x="1" y="5733256"/>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 Prêt soumis à conditions et octroyé dans la limite des fonds disponibles après accord d’Action Logement Services.</a:t>
            </a:r>
            <a:endParaRPr lang="fr-FR" sz="1100" i="1" dirty="0"/>
          </a:p>
        </p:txBody>
      </p:sp>
      <p:sp>
        <p:nvSpPr>
          <p:cNvPr id="12" name="ZoneTexte 11"/>
          <p:cNvSpPr txBox="1"/>
          <p:nvPr/>
        </p:nvSpPr>
        <p:spPr>
          <a:xfrm>
            <a:off x="1" y="5229200"/>
            <a:ext cx="9143999" cy="369332"/>
          </a:xfrm>
          <a:prstGeom prst="rect">
            <a:avLst/>
          </a:prstGeom>
          <a:noFill/>
        </p:spPr>
        <p:txBody>
          <a:bodyPr wrap="square" rtlCol="0">
            <a:spAutoFit/>
          </a:bodyPr>
          <a:lstStyle/>
          <a:p>
            <a:pPr algn="ctr"/>
            <a:r>
              <a:rPr lang="fr-FR" dirty="0">
                <a:solidFill>
                  <a:srgbClr val="003DA5"/>
                </a:solidFill>
              </a:rPr>
              <a:t>Pour savoir s’il peut prétendre aux aides de l’</a:t>
            </a:r>
            <a:r>
              <a:rPr lang="fr-FR" dirty="0" err="1">
                <a:solidFill>
                  <a:srgbClr val="003DA5"/>
                </a:solidFill>
              </a:rPr>
              <a:t>Anah</a:t>
            </a:r>
            <a:r>
              <a:rPr lang="fr-FR" dirty="0">
                <a:solidFill>
                  <a:srgbClr val="003DA5"/>
                </a:solidFill>
              </a:rPr>
              <a:t> : </a:t>
            </a:r>
            <a:r>
              <a:rPr lang="fr-FR" b="1" dirty="0">
                <a:solidFill>
                  <a:srgbClr val="003DA5"/>
                </a:solidFill>
              </a:rPr>
              <a:t>www.anah.fr</a:t>
            </a:r>
          </a:p>
        </p:txBody>
      </p:sp>
    </p:spTree>
    <p:extLst>
      <p:ext uri="{BB962C8B-B14F-4D97-AF65-F5344CB8AC3E}">
        <p14:creationId xmlns:p14="http://schemas.microsoft.com/office/powerpoint/2010/main" val="272682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8" name="Espace réservé du contenu 1"/>
          <p:cNvSpPr txBox="1">
            <a:spLocks/>
          </p:cNvSpPr>
          <p:nvPr/>
        </p:nvSpPr>
        <p:spPr>
          <a:xfrm>
            <a:off x="1214414" y="2400563"/>
            <a:ext cx="7611978" cy="3251393"/>
          </a:xfrm>
          <a:prstGeom prst="rect">
            <a:avLst/>
          </a:prstGeom>
        </p:spPr>
        <p:txBody>
          <a:bodyPr vert="horz" lIns="91440" tIns="45720" rIns="91440" bIns="45720" rtlCol="0">
            <a:normAutofit fontScale="25000" lnSpcReduction="20000"/>
          </a:bodyPr>
          <a:lstStyle>
            <a:lvl1pPr marL="273050" indent="-273050" algn="l" defTabSz="914400" rtl="0" eaLnBrk="1" latinLnBrk="0" hangingPunct="1">
              <a:spcBef>
                <a:spcPts val="600"/>
              </a:spcBef>
              <a:buClr>
                <a:srgbClr val="003DA5"/>
              </a:buClr>
              <a:buSzPct val="75000"/>
              <a:buFont typeface="Wingdings 2" panose="05020102010507070707" pitchFamily="18" charset="2"/>
              <a:buChar char="Ã"/>
              <a:defRPr sz="2400" kern="1200">
                <a:solidFill>
                  <a:schemeClr val="tx1"/>
                </a:solidFill>
                <a:latin typeface="+mn-lt"/>
                <a:ea typeface="+mn-ea"/>
                <a:cs typeface="+mn-cs"/>
              </a:defRPr>
            </a:lvl1pPr>
            <a:lvl2pPr marL="541338" indent="-185738" algn="l" defTabSz="914400" rtl="0" eaLnBrk="1" latinLnBrk="0" hangingPunct="1">
              <a:spcBef>
                <a:spcPts val="600"/>
              </a:spcBef>
              <a:buClr>
                <a:srgbClr val="003F7A"/>
              </a:buClr>
              <a:buFont typeface="Arial" pitchFamily="34" charset="0"/>
              <a:buChar char="–"/>
              <a:defRPr sz="1800" kern="1200">
                <a:solidFill>
                  <a:schemeClr val="tx1"/>
                </a:solidFill>
                <a:latin typeface="+mn-lt"/>
                <a:ea typeface="+mn-ea"/>
                <a:cs typeface="+mn-cs"/>
              </a:defRPr>
            </a:lvl2pPr>
            <a:lvl3pPr marL="1074738" indent="-177800" algn="l" defTabSz="914400" rtl="0" eaLnBrk="1" latinLnBrk="0" hangingPunct="1">
              <a:spcBef>
                <a:spcPts val="600"/>
              </a:spcBef>
              <a:buClr>
                <a:srgbClr val="E35205"/>
              </a:buClr>
              <a:buFont typeface="Arial" pitchFamily="34" charset="0"/>
              <a:buChar char="•"/>
              <a:defRPr sz="1600" kern="1200">
                <a:solidFill>
                  <a:schemeClr val="tx1"/>
                </a:solidFill>
                <a:latin typeface="+mn-lt"/>
                <a:ea typeface="+mn-ea"/>
                <a:cs typeface="+mn-cs"/>
              </a:defRPr>
            </a:lvl3pPr>
            <a:lvl4pPr marL="1438275" indent="-185738" algn="l" defTabSz="914400" rtl="0" eaLnBrk="1" latinLnBrk="0" hangingPunct="1">
              <a:spcBef>
                <a:spcPts val="6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2400"/>
              </a:lnSpc>
              <a:buNone/>
            </a:pPr>
            <a:r>
              <a:rPr lang="fr-FR" sz="8000" b="1" dirty="0"/>
              <a:t>Quels avantages en conventionnant son logement auprès de l’</a:t>
            </a:r>
            <a:r>
              <a:rPr lang="fr-FR" sz="8000" b="1" dirty="0" err="1"/>
              <a:t>Anah</a:t>
            </a:r>
            <a:r>
              <a:rPr lang="fr-FR" sz="8000" b="1" dirty="0"/>
              <a:t> ? </a:t>
            </a:r>
          </a:p>
          <a:p>
            <a:pPr>
              <a:lnSpc>
                <a:spcPts val="2400"/>
              </a:lnSpc>
              <a:spcBef>
                <a:spcPts val="1200"/>
              </a:spcBef>
            </a:pPr>
            <a:r>
              <a:rPr lang="fr-FR" sz="8000" b="1" dirty="0"/>
              <a:t>La convention sans travaux :</a:t>
            </a:r>
          </a:p>
          <a:p>
            <a:pPr marL="268288" lvl="1" indent="0">
              <a:lnSpc>
                <a:spcPts val="2400"/>
              </a:lnSpc>
              <a:buNone/>
            </a:pPr>
            <a:r>
              <a:rPr lang="fr-FR" sz="7400" dirty="0"/>
              <a:t>Déduction fiscale</a:t>
            </a:r>
          </a:p>
          <a:p>
            <a:pPr>
              <a:lnSpc>
                <a:spcPts val="2400"/>
              </a:lnSpc>
            </a:pPr>
            <a:r>
              <a:rPr lang="fr-FR" sz="8000" b="1" dirty="0"/>
              <a:t>La convention avec travaux :</a:t>
            </a:r>
          </a:p>
          <a:p>
            <a:pPr lvl="1">
              <a:lnSpc>
                <a:spcPts val="2400"/>
              </a:lnSpc>
              <a:buFont typeface="Arial" panose="020B0604020202020204" pitchFamily="34" charset="0"/>
              <a:buChar char="•"/>
            </a:pPr>
            <a:r>
              <a:rPr lang="fr-FR" sz="7400" dirty="0"/>
              <a:t>Déduction fiscale</a:t>
            </a:r>
          </a:p>
          <a:p>
            <a:pPr lvl="1">
              <a:lnSpc>
                <a:spcPts val="2400"/>
              </a:lnSpc>
              <a:buFont typeface="Arial" panose="020B0604020202020204" pitchFamily="34" charset="0"/>
              <a:buChar char="•"/>
            </a:pPr>
            <a:r>
              <a:rPr lang="fr-FR" sz="7400" dirty="0"/>
              <a:t>Versement d’une subvention : entre 25 et 35 % </a:t>
            </a:r>
            <a:r>
              <a:rPr lang="fr-FR" sz="6400" b="1" baseline="30000" dirty="0"/>
              <a:t>(1)</a:t>
            </a:r>
            <a:r>
              <a:rPr lang="fr-FR" sz="7400" dirty="0"/>
              <a:t> des travaux financés par l’</a:t>
            </a:r>
            <a:r>
              <a:rPr lang="fr-FR" sz="7400" dirty="0" err="1"/>
              <a:t>Anah</a:t>
            </a:r>
            <a:r>
              <a:rPr lang="fr-FR" sz="7400" dirty="0"/>
              <a:t> </a:t>
            </a:r>
          </a:p>
          <a:p>
            <a:pPr lvl="1">
              <a:lnSpc>
                <a:spcPts val="1400"/>
              </a:lnSpc>
              <a:spcBef>
                <a:spcPts val="1200"/>
              </a:spcBef>
              <a:buNone/>
            </a:pPr>
            <a:r>
              <a:rPr lang="fr-FR" sz="5600" b="1" baseline="30000" dirty="0"/>
              <a:t>(1)</a:t>
            </a:r>
            <a:r>
              <a:rPr lang="fr-FR" sz="7400" dirty="0"/>
              <a:t>  </a:t>
            </a:r>
            <a:r>
              <a:rPr lang="fr-FR" sz="5600" dirty="0"/>
              <a:t>Aide de l’</a:t>
            </a:r>
            <a:r>
              <a:rPr lang="fr-FR" sz="5600" dirty="0" err="1"/>
              <a:t>Anah</a:t>
            </a:r>
            <a:r>
              <a:rPr lang="fr-FR" sz="5600" dirty="0"/>
              <a:t> limitée à 28 000 € pour des travaux lourds et entre 15 000 € et 21 000 € pour des travaux d’amélioration.</a:t>
            </a:r>
          </a:p>
          <a:p>
            <a:pPr lvl="2">
              <a:lnSpc>
                <a:spcPts val="2400"/>
              </a:lnSpc>
            </a:pPr>
            <a:endParaRPr lang="fr-FR" sz="7200" b="1" dirty="0"/>
          </a:p>
          <a:p>
            <a:pPr lvl="1">
              <a:lnSpc>
                <a:spcPts val="2400"/>
              </a:lnSpc>
            </a:pPr>
            <a:endParaRPr lang="fr-FR" sz="7400" dirty="0"/>
          </a:p>
          <a:p>
            <a:pPr marL="0" indent="0">
              <a:lnSpc>
                <a:spcPct val="120000"/>
              </a:lnSpc>
              <a:buNone/>
            </a:pPr>
            <a:endParaRPr lang="fr-FR" sz="2000" dirty="0"/>
          </a:p>
          <a:p>
            <a:pPr>
              <a:lnSpc>
                <a:spcPct val="120000"/>
              </a:lnSpc>
            </a:pPr>
            <a:endParaRPr lang="fr-FR" sz="2000" dirty="0"/>
          </a:p>
          <a:p>
            <a:pPr marL="0" indent="0">
              <a:lnSpc>
                <a:spcPct val="120000"/>
              </a:lnSpc>
              <a:buFont typeface="Wingdings 2" panose="05020102010507070707" pitchFamily="18" charset="2"/>
              <a:buNone/>
            </a:pPr>
            <a:endParaRPr lang="fr-FR" sz="2000" dirty="0"/>
          </a:p>
          <a:p>
            <a:pPr marL="0" indent="0">
              <a:lnSpc>
                <a:spcPct val="120000"/>
              </a:lnSpc>
              <a:buFont typeface="Wingdings 2" panose="05020102010507070707" pitchFamily="18" charset="2"/>
              <a:buNone/>
            </a:pPr>
            <a:r>
              <a:rPr lang="fr-FR" sz="2000" dirty="0"/>
              <a:t> </a:t>
            </a:r>
            <a:endParaRPr lang="fr-FR" sz="2000" b="1" dirty="0"/>
          </a:p>
        </p:txBody>
      </p:sp>
      <p:sp>
        <p:nvSpPr>
          <p:cNvPr id="12" name="ZoneTexte 11"/>
          <p:cNvSpPr txBox="1"/>
          <p:nvPr/>
        </p:nvSpPr>
        <p:spPr>
          <a:xfrm>
            <a:off x="1214414" y="1340768"/>
            <a:ext cx="8110114" cy="892552"/>
          </a:xfrm>
          <a:prstGeom prst="rect">
            <a:avLst/>
          </a:prstGeom>
          <a:noFill/>
        </p:spPr>
        <p:txBody>
          <a:bodyPr wrap="square" rtlCol="0">
            <a:spAutoFit/>
          </a:bodyPr>
          <a:lstStyle/>
          <a:p>
            <a:r>
              <a:rPr lang="fr-FR" sz="2400" b="1" dirty="0"/>
              <a:t>Pour le propriétaire </a:t>
            </a:r>
            <a:r>
              <a:rPr lang="fr-FR" sz="2800" b="1" dirty="0"/>
              <a:t>bailleur</a:t>
            </a:r>
            <a:r>
              <a:rPr lang="fr-FR" sz="2400" b="1" dirty="0"/>
              <a:t> :</a:t>
            </a:r>
          </a:p>
          <a:p>
            <a:r>
              <a:rPr lang="fr-FR" sz="2400" b="1" dirty="0">
                <a:solidFill>
                  <a:srgbClr val="003DA5"/>
                </a:solidFill>
              </a:rPr>
              <a:t>amélioration et sécurisation de son bien locatif</a:t>
            </a:r>
          </a:p>
        </p:txBody>
      </p:sp>
      <p:sp>
        <p:nvSpPr>
          <p:cNvPr id="15" name="Espace réservé du texte 3"/>
          <p:cNvSpPr>
            <a:spLocks noGrp="1"/>
          </p:cNvSpPr>
          <p:nvPr>
            <p:ph type="body" sz="quarter" idx="11"/>
          </p:nvPr>
        </p:nvSpPr>
        <p:spPr>
          <a:xfrm>
            <a:off x="1214414" y="571480"/>
            <a:ext cx="6741962" cy="642941"/>
          </a:xfrm>
        </p:spPr>
        <p:txBody>
          <a:bodyPr/>
          <a:lstStyle/>
          <a:p>
            <a:pPr lvl="0"/>
            <a:r>
              <a:rPr lang="fr-FR" dirty="0"/>
              <a:t>Des aides </a:t>
            </a:r>
            <a:r>
              <a:rPr lang="fr-FR" dirty="0" err="1"/>
              <a:t>supplÉmentaires</a:t>
            </a:r>
            <a:r>
              <a:rPr lang="fr-FR" dirty="0"/>
              <a:t> avec l’ANAH ! </a:t>
            </a:r>
            <a:endParaRPr lang="fr-FR" b="0" i="1" cap="none" dirty="0"/>
          </a:p>
        </p:txBody>
      </p:sp>
      <p:sp>
        <p:nvSpPr>
          <p:cNvPr id="7" name="ZoneTexte 6"/>
          <p:cNvSpPr txBox="1"/>
          <p:nvPr/>
        </p:nvSpPr>
        <p:spPr>
          <a:xfrm>
            <a:off x="1" y="5651956"/>
            <a:ext cx="9143999" cy="369332"/>
          </a:xfrm>
          <a:prstGeom prst="rect">
            <a:avLst/>
          </a:prstGeom>
          <a:noFill/>
        </p:spPr>
        <p:txBody>
          <a:bodyPr wrap="square" rtlCol="0">
            <a:spAutoFit/>
          </a:bodyPr>
          <a:lstStyle/>
          <a:p>
            <a:pPr algn="ctr"/>
            <a:r>
              <a:rPr lang="fr-FR" dirty="0">
                <a:solidFill>
                  <a:srgbClr val="003DA5"/>
                </a:solidFill>
              </a:rPr>
              <a:t>Pour savoir s’il peut prétendre aux aides de l’</a:t>
            </a:r>
            <a:r>
              <a:rPr lang="fr-FR" dirty="0" err="1">
                <a:solidFill>
                  <a:srgbClr val="003DA5"/>
                </a:solidFill>
              </a:rPr>
              <a:t>Anah</a:t>
            </a:r>
            <a:r>
              <a:rPr lang="fr-FR" dirty="0">
                <a:solidFill>
                  <a:srgbClr val="003DA5"/>
                </a:solidFill>
              </a:rPr>
              <a:t> : </a:t>
            </a:r>
            <a:r>
              <a:rPr lang="fr-FR" b="1" dirty="0">
                <a:solidFill>
                  <a:srgbClr val="003DA5"/>
                </a:solidFill>
              </a:rPr>
              <a:t>www.anah.fr</a:t>
            </a:r>
          </a:p>
        </p:txBody>
      </p:sp>
    </p:spTree>
    <p:extLst>
      <p:ext uri="{BB962C8B-B14F-4D97-AF65-F5344CB8AC3E}">
        <p14:creationId xmlns:p14="http://schemas.microsoft.com/office/powerpoint/2010/main" val="1333907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8" name="Espace réservé du contenu 1"/>
          <p:cNvSpPr txBox="1">
            <a:spLocks/>
          </p:cNvSpPr>
          <p:nvPr/>
        </p:nvSpPr>
        <p:spPr>
          <a:xfrm>
            <a:off x="1208494" y="2399358"/>
            <a:ext cx="7611978" cy="2829842"/>
          </a:xfrm>
          <a:prstGeom prst="rect">
            <a:avLst/>
          </a:prstGeom>
        </p:spPr>
        <p:txBody>
          <a:bodyPr vert="horz" lIns="91440" tIns="45720" rIns="91440" bIns="45720" rtlCol="0">
            <a:normAutofit fontScale="25000" lnSpcReduction="20000"/>
          </a:bodyPr>
          <a:lstStyle>
            <a:lvl1pPr marL="273050" indent="-273050" algn="l" defTabSz="914400" rtl="0" eaLnBrk="1" latinLnBrk="0" hangingPunct="1">
              <a:spcBef>
                <a:spcPts val="600"/>
              </a:spcBef>
              <a:buClr>
                <a:srgbClr val="003DA5"/>
              </a:buClr>
              <a:buSzPct val="75000"/>
              <a:buFont typeface="Wingdings 2" panose="05020102010507070707" pitchFamily="18" charset="2"/>
              <a:buChar char="Ã"/>
              <a:defRPr sz="2400" kern="1200">
                <a:solidFill>
                  <a:schemeClr val="tx1"/>
                </a:solidFill>
                <a:latin typeface="+mn-lt"/>
                <a:ea typeface="+mn-ea"/>
                <a:cs typeface="+mn-cs"/>
              </a:defRPr>
            </a:lvl1pPr>
            <a:lvl2pPr marL="541338" indent="-185738" algn="l" defTabSz="914400" rtl="0" eaLnBrk="1" latinLnBrk="0" hangingPunct="1">
              <a:spcBef>
                <a:spcPts val="600"/>
              </a:spcBef>
              <a:buClr>
                <a:srgbClr val="003F7A"/>
              </a:buClr>
              <a:buFont typeface="Arial" pitchFamily="34" charset="0"/>
              <a:buChar char="–"/>
              <a:defRPr sz="1800" kern="1200">
                <a:solidFill>
                  <a:schemeClr val="tx1"/>
                </a:solidFill>
                <a:latin typeface="+mn-lt"/>
                <a:ea typeface="+mn-ea"/>
                <a:cs typeface="+mn-cs"/>
              </a:defRPr>
            </a:lvl2pPr>
            <a:lvl3pPr marL="1074738" indent="-177800" algn="l" defTabSz="914400" rtl="0" eaLnBrk="1" latinLnBrk="0" hangingPunct="1">
              <a:spcBef>
                <a:spcPts val="600"/>
              </a:spcBef>
              <a:buClr>
                <a:srgbClr val="E35205"/>
              </a:buClr>
              <a:buFont typeface="Arial" pitchFamily="34" charset="0"/>
              <a:buChar char="•"/>
              <a:defRPr sz="1600" kern="1200">
                <a:solidFill>
                  <a:schemeClr val="tx1"/>
                </a:solidFill>
                <a:latin typeface="+mn-lt"/>
                <a:ea typeface="+mn-ea"/>
                <a:cs typeface="+mn-cs"/>
              </a:defRPr>
            </a:lvl3pPr>
            <a:lvl4pPr marL="1438275" indent="-185738" algn="l" defTabSz="914400" rtl="0" eaLnBrk="1" latinLnBrk="0" hangingPunct="1">
              <a:spcBef>
                <a:spcPts val="6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2400"/>
              </a:lnSpc>
              <a:buNone/>
            </a:pPr>
            <a:r>
              <a:rPr lang="fr-FR" sz="8000" dirty="0"/>
              <a:t>Au-delà</a:t>
            </a:r>
            <a:r>
              <a:rPr lang="fr-FR" sz="8000" b="1" dirty="0"/>
              <a:t> </a:t>
            </a:r>
            <a:r>
              <a:rPr lang="fr-FR" sz="8000" dirty="0"/>
              <a:t>des avantages qui lui sont offerts par l’</a:t>
            </a:r>
            <a:r>
              <a:rPr lang="fr-FR" sz="8000" dirty="0" err="1"/>
              <a:t>Anah</a:t>
            </a:r>
            <a:r>
              <a:rPr lang="fr-FR" sz="8000" dirty="0"/>
              <a:t>, le salarié peut </a:t>
            </a:r>
            <a:r>
              <a:rPr lang="fr-FR" sz="8000" b="1" dirty="0"/>
              <a:t>bénéficier de solutions Action Logement cumulables et gratuites </a:t>
            </a:r>
            <a:r>
              <a:rPr lang="fr-FR" sz="8000" dirty="0"/>
              <a:t>:</a:t>
            </a:r>
          </a:p>
          <a:p>
            <a:pPr>
              <a:lnSpc>
                <a:spcPts val="1800"/>
              </a:lnSpc>
              <a:spcBef>
                <a:spcPts val="1200"/>
              </a:spcBef>
            </a:pPr>
            <a:r>
              <a:rPr lang="fr-FR" sz="8000" dirty="0"/>
              <a:t>La recherche efficace de son locataire parmi les nombreuses candidatures de salariés dont Action Logement dispose</a:t>
            </a:r>
          </a:p>
          <a:p>
            <a:pPr>
              <a:lnSpc>
                <a:spcPts val="1800"/>
              </a:lnSpc>
              <a:spcBef>
                <a:spcPts val="1200"/>
              </a:spcBef>
            </a:pPr>
            <a:r>
              <a:rPr lang="fr-FR" sz="8000" dirty="0"/>
              <a:t>Une garantie gratuite pour sécuriser ses revenus fonciers</a:t>
            </a:r>
          </a:p>
          <a:p>
            <a:pPr>
              <a:lnSpc>
                <a:spcPts val="1800"/>
              </a:lnSpc>
              <a:spcBef>
                <a:spcPts val="1200"/>
              </a:spcBef>
            </a:pPr>
            <a:r>
              <a:rPr lang="fr-FR" sz="8000" dirty="0"/>
              <a:t>Un prêt travaux amélioration de la performance énergétique</a:t>
            </a:r>
          </a:p>
          <a:p>
            <a:pPr>
              <a:lnSpc>
                <a:spcPts val="1800"/>
              </a:lnSpc>
              <a:spcBef>
                <a:spcPts val="1200"/>
              </a:spcBef>
            </a:pPr>
            <a:r>
              <a:rPr lang="fr-FR" sz="8000" dirty="0"/>
              <a:t>Des aides et subventions apportées à son locataire pour faciliter son emménagement et réduire ses risques d’impayés.</a:t>
            </a:r>
          </a:p>
          <a:p>
            <a:pPr marL="0" lvl="1" indent="0">
              <a:lnSpc>
                <a:spcPct val="120000"/>
              </a:lnSpc>
            </a:pPr>
            <a:endParaRPr lang="fr-FR" sz="1400" dirty="0"/>
          </a:p>
          <a:p>
            <a:pPr marL="0" indent="0">
              <a:lnSpc>
                <a:spcPct val="120000"/>
              </a:lnSpc>
              <a:buNone/>
            </a:pPr>
            <a:endParaRPr lang="fr-FR" sz="2000" dirty="0"/>
          </a:p>
          <a:p>
            <a:pPr>
              <a:lnSpc>
                <a:spcPct val="120000"/>
              </a:lnSpc>
            </a:pPr>
            <a:endParaRPr lang="fr-FR" sz="2000" dirty="0"/>
          </a:p>
          <a:p>
            <a:pPr marL="0" indent="0">
              <a:lnSpc>
                <a:spcPct val="120000"/>
              </a:lnSpc>
              <a:buFont typeface="Wingdings 2" panose="05020102010507070707" pitchFamily="18" charset="2"/>
              <a:buNone/>
            </a:pPr>
            <a:endParaRPr lang="fr-FR" sz="2000" dirty="0"/>
          </a:p>
          <a:p>
            <a:pPr marL="0" indent="0">
              <a:lnSpc>
                <a:spcPct val="120000"/>
              </a:lnSpc>
              <a:buFont typeface="Wingdings 2" panose="05020102010507070707" pitchFamily="18" charset="2"/>
              <a:buNone/>
            </a:pPr>
            <a:r>
              <a:rPr lang="fr-FR" sz="2000" dirty="0"/>
              <a:t> </a:t>
            </a:r>
            <a:endParaRPr lang="fr-FR" sz="2000" b="1" dirty="0"/>
          </a:p>
        </p:txBody>
      </p:sp>
      <p:sp>
        <p:nvSpPr>
          <p:cNvPr id="2" name="ZoneTexte 1"/>
          <p:cNvSpPr txBox="1"/>
          <p:nvPr/>
        </p:nvSpPr>
        <p:spPr>
          <a:xfrm>
            <a:off x="1" y="5229200"/>
            <a:ext cx="9143999" cy="369332"/>
          </a:xfrm>
          <a:prstGeom prst="rect">
            <a:avLst/>
          </a:prstGeom>
          <a:noFill/>
        </p:spPr>
        <p:txBody>
          <a:bodyPr wrap="square" rtlCol="0">
            <a:spAutoFit/>
          </a:bodyPr>
          <a:lstStyle/>
          <a:p>
            <a:pPr algn="ctr"/>
            <a:r>
              <a:rPr lang="fr-FR" dirty="0">
                <a:solidFill>
                  <a:srgbClr val="003DA5"/>
                </a:solidFill>
              </a:rPr>
              <a:t>Pour savoir s’il peut prétendre aux aides de l’</a:t>
            </a:r>
            <a:r>
              <a:rPr lang="fr-FR" dirty="0" err="1">
                <a:solidFill>
                  <a:srgbClr val="003DA5"/>
                </a:solidFill>
              </a:rPr>
              <a:t>Anah</a:t>
            </a:r>
            <a:r>
              <a:rPr lang="fr-FR" dirty="0">
                <a:solidFill>
                  <a:srgbClr val="003DA5"/>
                </a:solidFill>
              </a:rPr>
              <a:t> : </a:t>
            </a:r>
            <a:r>
              <a:rPr lang="fr-FR" b="1" dirty="0">
                <a:solidFill>
                  <a:srgbClr val="003DA5"/>
                </a:solidFill>
              </a:rPr>
              <a:t>www.anah.fr</a:t>
            </a:r>
          </a:p>
        </p:txBody>
      </p:sp>
      <p:sp>
        <p:nvSpPr>
          <p:cNvPr id="10" name="Rectangle 9"/>
          <p:cNvSpPr/>
          <p:nvPr/>
        </p:nvSpPr>
        <p:spPr>
          <a:xfrm>
            <a:off x="1" y="5733256"/>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Aides et prêts soumis à conditions et octroyés dans la limite des fonds disponibles après accord d’Action Logement Services.</a:t>
            </a:r>
            <a:endParaRPr lang="fr-FR" sz="1100" i="1" dirty="0"/>
          </a:p>
        </p:txBody>
      </p:sp>
      <p:sp>
        <p:nvSpPr>
          <p:cNvPr id="13"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400" kern="900" dirty="0">
                <a:latin typeface="+mn-lt"/>
                <a:cs typeface="Expletus Sans Medium"/>
              </a:rPr>
              <a:t>Un crédit vous engage et doit être remboursé. </a:t>
            </a:r>
          </a:p>
          <a:p>
            <a:pPr fontAlgn="auto">
              <a:lnSpc>
                <a:spcPts val="1500"/>
              </a:lnSpc>
              <a:spcAft>
                <a:spcPts val="0"/>
              </a:spcAft>
              <a:defRPr/>
            </a:pPr>
            <a:r>
              <a:rPr lang="fr-FR" sz="1400" kern="900" dirty="0">
                <a:latin typeface="+mn-lt"/>
                <a:cs typeface="Expletus Sans Medium"/>
              </a:rPr>
              <a:t>Vérifiez vos capacités de remboursement avant de vous engager</a:t>
            </a:r>
            <a:r>
              <a:rPr lang="fr-FR" sz="1400" i="1" kern="900" dirty="0">
                <a:latin typeface="+mn-lt"/>
                <a:cs typeface="Expletus Sans Medium"/>
              </a:rPr>
              <a:t>.</a:t>
            </a:r>
          </a:p>
        </p:txBody>
      </p:sp>
      <p:sp>
        <p:nvSpPr>
          <p:cNvPr id="12" name="ZoneTexte 11"/>
          <p:cNvSpPr txBox="1"/>
          <p:nvPr/>
        </p:nvSpPr>
        <p:spPr>
          <a:xfrm>
            <a:off x="1214414" y="1340768"/>
            <a:ext cx="8110114" cy="892552"/>
          </a:xfrm>
          <a:prstGeom prst="rect">
            <a:avLst/>
          </a:prstGeom>
          <a:noFill/>
        </p:spPr>
        <p:txBody>
          <a:bodyPr wrap="square" rtlCol="0">
            <a:spAutoFit/>
          </a:bodyPr>
          <a:lstStyle/>
          <a:p>
            <a:r>
              <a:rPr lang="fr-FR" sz="2400" b="1" dirty="0"/>
              <a:t>Pour </a:t>
            </a:r>
            <a:r>
              <a:rPr lang="fr-FR" sz="2400" b="1"/>
              <a:t>le propriétaire </a:t>
            </a:r>
            <a:r>
              <a:rPr lang="fr-FR" sz="2800" b="1" dirty="0"/>
              <a:t>bailleur</a:t>
            </a:r>
            <a:r>
              <a:rPr lang="fr-FR" sz="2400" b="1" dirty="0"/>
              <a:t> :</a:t>
            </a:r>
          </a:p>
          <a:p>
            <a:r>
              <a:rPr lang="fr-FR" sz="2400" b="1" dirty="0">
                <a:solidFill>
                  <a:srgbClr val="003DA5"/>
                </a:solidFill>
              </a:rPr>
              <a:t>amélioration et sécurisation de son bien locatif </a:t>
            </a:r>
            <a:r>
              <a:rPr lang="fr-FR" sz="2400" i="1" dirty="0">
                <a:solidFill>
                  <a:srgbClr val="003DA5"/>
                </a:solidFill>
              </a:rPr>
              <a:t>(suite)</a:t>
            </a:r>
          </a:p>
        </p:txBody>
      </p:sp>
      <p:sp>
        <p:nvSpPr>
          <p:cNvPr id="11" name="Espace réservé du texte 3"/>
          <p:cNvSpPr>
            <a:spLocks noGrp="1"/>
          </p:cNvSpPr>
          <p:nvPr>
            <p:ph type="body" sz="quarter" idx="11"/>
          </p:nvPr>
        </p:nvSpPr>
        <p:spPr>
          <a:xfrm>
            <a:off x="1214414" y="571480"/>
            <a:ext cx="6741962" cy="642941"/>
          </a:xfrm>
        </p:spPr>
        <p:txBody>
          <a:bodyPr/>
          <a:lstStyle/>
          <a:p>
            <a:pPr lvl="0"/>
            <a:r>
              <a:rPr lang="fr-FR" dirty="0"/>
              <a:t>Des aides </a:t>
            </a:r>
            <a:r>
              <a:rPr lang="fr-FR" dirty="0" err="1"/>
              <a:t>supplÉmentaires</a:t>
            </a:r>
            <a:r>
              <a:rPr lang="fr-FR" dirty="0"/>
              <a:t> avec l’ANAH ! </a:t>
            </a:r>
            <a:endParaRPr lang="fr-FR" b="0" i="1" cap="none" dirty="0"/>
          </a:p>
        </p:txBody>
      </p:sp>
    </p:spTree>
    <p:extLst>
      <p:ext uri="{BB962C8B-B14F-4D97-AF65-F5344CB8AC3E}">
        <p14:creationId xmlns:p14="http://schemas.microsoft.com/office/powerpoint/2010/main" val="281128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376322" y="1219989"/>
            <a:ext cx="7156118" cy="1200899"/>
          </a:xfrm>
        </p:spPr>
        <p:txBody>
          <a:bodyPr>
            <a:normAutofit fontScale="85000" lnSpcReduction="10000"/>
          </a:bodyPr>
          <a:lstStyle/>
          <a:p>
            <a:r>
              <a:rPr lang="fr-FR" dirty="0">
                <a:solidFill>
                  <a:srgbClr val="E0004D"/>
                </a:solidFill>
                <a:latin typeface="+mn-lt"/>
                <a:cs typeface="+mn-cs"/>
              </a:rPr>
              <a:t>LE GROUPE Action logement</a:t>
            </a:r>
            <a:br>
              <a:rPr lang="fr-FR" dirty="0"/>
            </a:br>
            <a:r>
              <a:rPr lang="fr-FR" dirty="0"/>
              <a:t>en quelques mots…</a:t>
            </a:r>
          </a:p>
        </p:txBody>
      </p:sp>
    </p:spTree>
    <p:extLst>
      <p:ext uri="{BB962C8B-B14F-4D97-AF65-F5344CB8AC3E}">
        <p14:creationId xmlns:p14="http://schemas.microsoft.com/office/powerpoint/2010/main" val="2163456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3"/>
          </p:nvPr>
        </p:nvSpPr>
        <p:spPr/>
        <p:txBody>
          <a:bodyPr/>
          <a:lstStyle/>
          <a:p>
            <a:r>
              <a:rPr lang="fr-FR"/>
              <a:t>Action Logement Services</a:t>
            </a:r>
            <a:endParaRPr lang="fr-FR" dirty="0"/>
          </a:p>
        </p:txBody>
      </p:sp>
    </p:spTree>
    <p:extLst>
      <p:ext uri="{BB962C8B-B14F-4D97-AF65-F5344CB8AC3E}">
        <p14:creationId xmlns:p14="http://schemas.microsoft.com/office/powerpoint/2010/main" val="199229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14414" y="2287413"/>
            <a:ext cx="7500990" cy="4525963"/>
          </a:xfrm>
        </p:spPr>
        <p:txBody>
          <a:bodyPr>
            <a:normAutofit/>
          </a:bodyPr>
          <a:lstStyle/>
          <a:p>
            <a:pPr>
              <a:lnSpc>
                <a:spcPts val="2600"/>
              </a:lnSpc>
              <a:spcBef>
                <a:spcPts val="0"/>
              </a:spcBef>
            </a:pPr>
            <a:r>
              <a:rPr lang="fr-FR" sz="2000" dirty="0"/>
              <a:t>Jeune de moins de 30 ans</a:t>
            </a:r>
            <a:r>
              <a:rPr lang="fr-FR" sz="2000" b="1" dirty="0">
                <a:solidFill>
                  <a:srgbClr val="DF1995"/>
                </a:solidFill>
              </a:rPr>
              <a:t>*</a:t>
            </a:r>
            <a:r>
              <a:rPr lang="fr-FR" sz="2000" dirty="0"/>
              <a:t> </a:t>
            </a:r>
            <a:r>
              <a:rPr lang="fr-FR" sz="2000" b="1" dirty="0"/>
              <a:t>en formation professionnelle</a:t>
            </a:r>
            <a:r>
              <a:rPr lang="fr-FR" sz="2000" dirty="0"/>
              <a:t>, </a:t>
            </a:r>
            <a:r>
              <a:rPr lang="fr-FR" sz="2000" b="1" dirty="0"/>
              <a:t>en alternance</a:t>
            </a:r>
            <a:r>
              <a:rPr lang="fr-FR" sz="2000" dirty="0"/>
              <a:t> (sous contrat d’apprentissage ou de professionnalisation), percevant au plus </a:t>
            </a:r>
            <a:r>
              <a:rPr lang="fr-FR" sz="2000" b="1" dirty="0"/>
              <a:t>100 % du SMIC</a:t>
            </a:r>
          </a:p>
          <a:p>
            <a:pPr>
              <a:lnSpc>
                <a:spcPts val="2600"/>
              </a:lnSpc>
            </a:pPr>
            <a:r>
              <a:rPr lang="fr-FR" sz="2000" b="1" dirty="0"/>
              <a:t>Subvention jusqu’à 100 € </a:t>
            </a:r>
            <a:r>
              <a:rPr lang="fr-FR" sz="2000" dirty="0"/>
              <a:t>par mois sur le loyer ou la redevance (déduction faite de l’aide au logement)</a:t>
            </a:r>
          </a:p>
          <a:p>
            <a:pPr>
              <a:lnSpc>
                <a:spcPts val="2600"/>
              </a:lnSpc>
            </a:pPr>
            <a:r>
              <a:rPr lang="fr-FR" sz="2000" dirty="0"/>
              <a:t>À présenter dans </a:t>
            </a:r>
            <a:r>
              <a:rPr lang="fr-FR" sz="2000" b="1" dirty="0"/>
              <a:t>un délai de 6 mois </a:t>
            </a:r>
            <a:r>
              <a:rPr lang="fr-FR" sz="2000" dirty="0"/>
              <a:t>à compter de la date de démarrage du cycle de formation</a:t>
            </a:r>
          </a:p>
          <a:p>
            <a:pPr>
              <a:lnSpc>
                <a:spcPts val="2600"/>
              </a:lnSpc>
            </a:pPr>
            <a:r>
              <a:rPr lang="fr-FR" sz="2000" dirty="0"/>
              <a:t>Durée : 12 mois (renouvellement possible si le demandeur est toujours éligible).</a:t>
            </a:r>
            <a:br>
              <a:rPr lang="fr-FR" sz="2000" dirty="0"/>
            </a:br>
            <a:r>
              <a:rPr lang="fr-FR" sz="1200" b="1" dirty="0">
                <a:solidFill>
                  <a:srgbClr val="DF1995"/>
                </a:solidFill>
              </a:rPr>
              <a:t>*</a:t>
            </a:r>
            <a:r>
              <a:rPr lang="fr-FR" sz="2000" b="1" i="1" dirty="0">
                <a:solidFill>
                  <a:srgbClr val="E0004D"/>
                </a:solidFill>
              </a:rPr>
              <a:t> </a:t>
            </a:r>
            <a:r>
              <a:rPr lang="fr-FR" sz="1200" i="1" dirty="0"/>
              <a:t>Jusqu’au 30ème anniversaire</a:t>
            </a:r>
            <a:endParaRPr lang="fr-FR" sz="2000" dirty="0"/>
          </a:p>
        </p:txBody>
      </p:sp>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6" name="ZoneTexte 5"/>
          <p:cNvSpPr txBox="1"/>
          <p:nvPr/>
        </p:nvSpPr>
        <p:spPr>
          <a:xfrm>
            <a:off x="1214414" y="1340768"/>
            <a:ext cx="7500990" cy="830997"/>
          </a:xfrm>
          <a:prstGeom prst="rect">
            <a:avLst/>
          </a:prstGeom>
          <a:noFill/>
        </p:spPr>
        <p:txBody>
          <a:bodyPr wrap="square" rtlCol="0">
            <a:spAutoFit/>
          </a:bodyPr>
          <a:lstStyle/>
          <a:p>
            <a:r>
              <a:rPr lang="fr-FR" sz="2400" b="1" dirty="0">
                <a:solidFill>
                  <a:srgbClr val="DF1995"/>
                </a:solidFill>
              </a:rPr>
              <a:t>AIDE MOBILI-JEUNE® </a:t>
            </a:r>
            <a:r>
              <a:rPr lang="fr-FR" sz="2400" b="1" dirty="0"/>
              <a:t>: allègement du loyer pour les jeunes de moins de 30 ans</a:t>
            </a:r>
          </a:p>
        </p:txBody>
      </p:sp>
      <p:sp>
        <p:nvSpPr>
          <p:cNvPr id="8" name="Espace réservé du texte 3"/>
          <p:cNvSpPr>
            <a:spLocks noGrp="1"/>
          </p:cNvSpPr>
          <p:nvPr>
            <p:ph type="body" sz="quarter" idx="11"/>
          </p:nvPr>
        </p:nvSpPr>
        <p:spPr>
          <a:xfrm>
            <a:off x="1214414" y="571480"/>
            <a:ext cx="7500990" cy="642941"/>
          </a:xfrm>
        </p:spPr>
        <p:txBody>
          <a:bodyPr/>
          <a:lstStyle/>
          <a:p>
            <a:r>
              <a:rPr lang="fr-FR" dirty="0"/>
              <a:t>UNE aide </a:t>
            </a:r>
            <a:r>
              <a:rPr lang="fr-FR" dirty="0" err="1"/>
              <a:t>SPÉCIfique</a:t>
            </a:r>
            <a:r>
              <a:rPr lang="fr-FR" dirty="0"/>
              <a:t> JEUNES - 30 ANS</a:t>
            </a:r>
          </a:p>
        </p:txBody>
      </p:sp>
      <p:sp>
        <p:nvSpPr>
          <p:cNvPr id="9" name="Rectangle 8"/>
          <p:cNvSpPr/>
          <p:nvPr/>
        </p:nvSpPr>
        <p:spPr>
          <a:xfrm>
            <a:off x="1" y="6165304"/>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Aide soumise à conditions et octroyée dans la limite des fonds disponibles après accord d’Action Logement Services.</a:t>
            </a:r>
            <a:endParaRPr lang="fr-FR" sz="1100" i="1" dirty="0"/>
          </a:p>
        </p:txBody>
      </p:sp>
    </p:spTree>
    <p:extLst>
      <p:ext uri="{BB962C8B-B14F-4D97-AF65-F5344CB8AC3E}">
        <p14:creationId xmlns:p14="http://schemas.microsoft.com/office/powerpoint/2010/main" val="1087028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1"/>
          <p:cNvSpPr>
            <a:spLocks noGrp="1"/>
          </p:cNvSpPr>
          <p:nvPr>
            <p:ph idx="1"/>
          </p:nvPr>
        </p:nvSpPr>
        <p:spPr>
          <a:xfrm>
            <a:off x="395536" y="1790649"/>
            <a:ext cx="8352928" cy="4230639"/>
          </a:xfrm>
        </p:spPr>
        <p:txBody>
          <a:bodyPr>
            <a:normAutofit lnSpcReduction="10000"/>
          </a:bodyPr>
          <a:lstStyle/>
          <a:p>
            <a:pPr marL="0" indent="0">
              <a:lnSpc>
                <a:spcPts val="2000"/>
              </a:lnSpc>
              <a:spcBef>
                <a:spcPts val="0"/>
              </a:spcBef>
              <a:buClr>
                <a:srgbClr val="C7378C"/>
              </a:buClr>
              <a:buNone/>
            </a:pPr>
            <a:r>
              <a:rPr lang="fr-FR" sz="1400" b="1" dirty="0"/>
              <a:t>V</a:t>
            </a:r>
            <a:r>
              <a:rPr lang="fr-FR" sz="1200" b="1" dirty="0"/>
              <a:t>ous êtes muté(e) ou embauché(e) et vous devez déménager … Quelle que soit votre situation, le logement ne doit pas être un frein à votre évolution professionnelle. Pour réaliser vos ambitions, Action Logement vous apportes des solutions concrètes et adaptée à votre projet de mobilité.</a:t>
            </a:r>
          </a:p>
          <a:p>
            <a:pPr marL="0" indent="0">
              <a:lnSpc>
                <a:spcPts val="2000"/>
              </a:lnSpc>
              <a:spcBef>
                <a:spcPts val="0"/>
              </a:spcBef>
              <a:buClr>
                <a:srgbClr val="C7378C"/>
              </a:buClr>
              <a:buNone/>
            </a:pPr>
            <a:endParaRPr lang="fr-FR" sz="1200" b="1" dirty="0"/>
          </a:p>
          <a:p>
            <a:pPr marL="0" indent="0">
              <a:lnSpc>
                <a:spcPts val="2000"/>
              </a:lnSpc>
              <a:spcBef>
                <a:spcPts val="0"/>
              </a:spcBef>
              <a:buClr>
                <a:srgbClr val="C7378C"/>
              </a:buClr>
              <a:buNone/>
            </a:pPr>
            <a:r>
              <a:rPr lang="fr-FR" sz="1200" dirty="0"/>
              <a:t>Action  Logement finance votre accompagnement à la recherche d’un logement par un opérateur spécialisé (1) de votre choix : entretien individuel, sélection des biens correspondants à vos souhaits, organisation des visites, découverte de votre futur cadre de vie.</a:t>
            </a:r>
          </a:p>
          <a:p>
            <a:pPr>
              <a:lnSpc>
                <a:spcPts val="2600"/>
              </a:lnSpc>
              <a:spcBef>
                <a:spcPts val="0"/>
              </a:spcBef>
              <a:buClr>
                <a:srgbClr val="C7378C"/>
              </a:buClr>
            </a:pPr>
            <a:r>
              <a:rPr lang="fr-FR" sz="1200" b="1" dirty="0"/>
              <a:t>Jusqu’à 3 500 € </a:t>
            </a:r>
            <a:r>
              <a:rPr lang="fr-FR" sz="1200" dirty="0"/>
              <a:t>(selon la zone géographique) pour couvrir certains frais liés au changement de logement :</a:t>
            </a:r>
          </a:p>
          <a:p>
            <a:pPr marL="630238" indent="-182563">
              <a:lnSpc>
                <a:spcPts val="1800"/>
              </a:lnSpc>
              <a:spcBef>
                <a:spcPts val="0"/>
              </a:spcBef>
              <a:buFont typeface="Arial" panose="020B0604020202020204" pitchFamily="34" charset="0"/>
              <a:buChar char="•"/>
            </a:pPr>
            <a:r>
              <a:rPr lang="fr-FR" sz="1100" dirty="0"/>
              <a:t>une </a:t>
            </a:r>
            <a:r>
              <a:rPr lang="fr-FR" sz="1100" b="1" dirty="0"/>
              <a:t>subvention jusqu’à 2 200 € </a:t>
            </a:r>
            <a:r>
              <a:rPr lang="fr-FR" sz="1100" dirty="0"/>
              <a:t>(selon la zone géographique)</a:t>
            </a:r>
            <a:r>
              <a:rPr lang="fr-FR" sz="1100" b="1" dirty="0"/>
              <a:t> </a:t>
            </a:r>
            <a:r>
              <a:rPr lang="fr-FR" sz="1100" dirty="0"/>
              <a:t>pour financer la prestation d’accompagnement à la recherche d’un logement locatif</a:t>
            </a:r>
          </a:p>
          <a:p>
            <a:pPr marL="630238" indent="-182563">
              <a:lnSpc>
                <a:spcPts val="1800"/>
              </a:lnSpc>
              <a:spcBef>
                <a:spcPts val="0"/>
              </a:spcBef>
              <a:buFont typeface="Arial" panose="020B0604020202020204" pitchFamily="34" charset="0"/>
              <a:buChar char="•"/>
            </a:pPr>
            <a:r>
              <a:rPr lang="fr-FR" sz="1100" b="1" u="sng" dirty="0"/>
              <a:t>Et/ou</a:t>
            </a:r>
            <a:r>
              <a:rPr lang="fr-FR" sz="1100" b="1" dirty="0"/>
              <a:t> un prêt à 1 % </a:t>
            </a:r>
            <a:r>
              <a:rPr lang="fr-FR" sz="1100" b="1" dirty="0">
                <a:solidFill>
                  <a:srgbClr val="DF1995"/>
                </a:solidFill>
              </a:rPr>
              <a:t>*</a:t>
            </a:r>
            <a:r>
              <a:rPr lang="fr-FR" sz="1100" dirty="0"/>
              <a:t> pour la prise en charge de certains frais liés à la mobilité (double charge de logement, frais d’agence…).</a:t>
            </a:r>
            <a:endParaRPr lang="fr-FR" sz="1600" dirty="0"/>
          </a:p>
          <a:p>
            <a:pPr marL="0" indent="0">
              <a:lnSpc>
                <a:spcPct val="200000"/>
              </a:lnSpc>
              <a:spcBef>
                <a:spcPts val="0"/>
              </a:spcBef>
              <a:buNone/>
            </a:pPr>
            <a:r>
              <a:rPr lang="fr-FR" sz="1200" b="1" dirty="0">
                <a:solidFill>
                  <a:srgbClr val="DF1995"/>
                </a:solidFill>
              </a:rPr>
              <a:t>*</a:t>
            </a:r>
            <a:r>
              <a:rPr lang="fr-FR" sz="1200" b="1" i="1" dirty="0">
                <a:solidFill>
                  <a:srgbClr val="E0004D"/>
                </a:solidFill>
              </a:rPr>
              <a:t> </a:t>
            </a:r>
            <a:r>
              <a:rPr lang="fr-FR" sz="1050" i="1" dirty="0"/>
              <a:t>Taux d’intérêt nominal annuel hors assurance facultative</a:t>
            </a:r>
          </a:p>
          <a:p>
            <a:pPr marL="0" indent="0">
              <a:lnSpc>
                <a:spcPts val="1300"/>
              </a:lnSpc>
              <a:spcBef>
                <a:spcPts val="0"/>
              </a:spcBef>
              <a:buNone/>
            </a:pPr>
            <a:r>
              <a:rPr lang="fr-FR" sz="1050" i="1" dirty="0"/>
              <a:t>Exemple de remboursement : pour un prêt amortissable de 1 000 € sur 36 mois au taux fixe débiteur de 1 %, soit un TAEG fixe de 1 %, remboursement de 36 mensualités de 28,21 €. Le montant total dû par l'emprunteur est de 1 015,49 €.</a:t>
            </a:r>
          </a:p>
          <a:p>
            <a:pPr marL="0" indent="0">
              <a:lnSpc>
                <a:spcPts val="1300"/>
              </a:lnSpc>
              <a:spcBef>
                <a:spcPts val="0"/>
              </a:spcBef>
              <a:buNone/>
            </a:pPr>
            <a:endParaRPr lang="fr-FR" sz="1050" i="1" dirty="0"/>
          </a:p>
          <a:p>
            <a:pPr marL="0" indent="0">
              <a:lnSpc>
                <a:spcPts val="1300"/>
              </a:lnSpc>
              <a:spcBef>
                <a:spcPts val="0"/>
              </a:spcBef>
              <a:buNone/>
            </a:pPr>
            <a:endParaRPr lang="fr-FR" sz="1200" b="1" dirty="0"/>
          </a:p>
          <a:p>
            <a:pPr marL="0" indent="0">
              <a:lnSpc>
                <a:spcPts val="1300"/>
              </a:lnSpc>
              <a:spcBef>
                <a:spcPts val="0"/>
              </a:spcBef>
              <a:buNone/>
            </a:pPr>
            <a:r>
              <a:rPr lang="fr-FR" sz="1200" b="1" dirty="0"/>
              <a:t>(</a:t>
            </a:r>
            <a:r>
              <a:rPr lang="fr-FR" sz="1200" dirty="0"/>
              <a:t>1) Les services d’accompagnement à la recherche de logement peuvent être délivrés par des sociétés filiales d’Action Logement ou des opérateurs indépendants.</a:t>
            </a:r>
          </a:p>
        </p:txBody>
      </p:sp>
      <p:sp>
        <p:nvSpPr>
          <p:cNvPr id="4" name="Espace réservé du texte 3"/>
          <p:cNvSpPr>
            <a:spLocks noGrp="1"/>
          </p:cNvSpPr>
          <p:nvPr>
            <p:ph type="body" sz="quarter" idx="11"/>
          </p:nvPr>
        </p:nvSpPr>
        <p:spPr>
          <a:xfrm>
            <a:off x="1187624" y="548680"/>
            <a:ext cx="7500990" cy="642941"/>
          </a:xfrm>
        </p:spPr>
        <p:txBody>
          <a:bodyPr/>
          <a:lstStyle/>
          <a:p>
            <a:r>
              <a:rPr lang="fr-FR" dirty="0"/>
              <a:t>Une aide pour financer la mobilité</a:t>
            </a:r>
          </a:p>
        </p:txBody>
      </p:sp>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11" name="ZoneTexte 10"/>
          <p:cNvSpPr txBox="1"/>
          <p:nvPr/>
        </p:nvSpPr>
        <p:spPr>
          <a:xfrm>
            <a:off x="1187624" y="1328984"/>
            <a:ext cx="8110114" cy="461665"/>
          </a:xfrm>
          <a:prstGeom prst="rect">
            <a:avLst/>
          </a:prstGeom>
          <a:noFill/>
        </p:spPr>
        <p:txBody>
          <a:bodyPr wrap="square" rtlCol="0">
            <a:spAutoFit/>
          </a:bodyPr>
          <a:lstStyle/>
          <a:p>
            <a:r>
              <a:rPr lang="fr-FR" sz="2400" b="1" dirty="0">
                <a:solidFill>
                  <a:srgbClr val="DF1995"/>
                </a:solidFill>
              </a:rPr>
              <a:t>L’AIDE MOBILI-PASS®</a:t>
            </a:r>
          </a:p>
        </p:txBody>
      </p:sp>
      <p:sp>
        <p:nvSpPr>
          <p:cNvPr id="10" name="Rectangle 9"/>
          <p:cNvSpPr/>
          <p:nvPr/>
        </p:nvSpPr>
        <p:spPr>
          <a:xfrm>
            <a:off x="-36512" y="5990510"/>
            <a:ext cx="9143999" cy="246221"/>
          </a:xfrm>
          <a:prstGeom prst="rect">
            <a:avLst/>
          </a:prstGeom>
        </p:spPr>
        <p:txBody>
          <a:bodyPr wrap="square">
            <a:spAutoFit/>
          </a:bodyPr>
          <a:lstStyle/>
          <a:p>
            <a:pPr algn="ctr" fontAlgn="auto">
              <a:spcAft>
                <a:spcPts val="0"/>
              </a:spcAft>
              <a:defRPr/>
            </a:pPr>
            <a:r>
              <a:rPr lang="fr-FR" altLang="fr-FR" sz="1000" i="1" kern="900" spc="9" dirty="0">
                <a:cs typeface="Expletus Sans"/>
              </a:rPr>
              <a:t>Prêt soumis à conditions (notamment de ressources)</a:t>
            </a:r>
            <a:endParaRPr lang="fr-FR" sz="1000" i="1" dirty="0"/>
          </a:p>
        </p:txBody>
      </p:sp>
      <p:sp>
        <p:nvSpPr>
          <p:cNvPr id="12" name="Titre 1"/>
          <p:cNvSpPr txBox="1">
            <a:spLocks/>
          </p:cNvSpPr>
          <p:nvPr/>
        </p:nvSpPr>
        <p:spPr bwMode="auto">
          <a:xfrm>
            <a:off x="0" y="6165304"/>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000" kern="900" dirty="0">
                <a:latin typeface="+mn-lt"/>
                <a:cs typeface="Expletus Sans Medium"/>
              </a:rPr>
              <a:t>Un crédit vous engage et doit être remboursé. Vérifiez vos capacités de remboursement avant de vous engager</a:t>
            </a:r>
            <a:r>
              <a:rPr lang="fr-FR" sz="1200" i="1" kern="900" dirty="0">
                <a:latin typeface="+mn-lt"/>
                <a:cs typeface="Expletus Sans Medium"/>
              </a:rPr>
              <a:t>.</a:t>
            </a:r>
          </a:p>
        </p:txBody>
      </p:sp>
    </p:spTree>
    <p:extLst>
      <p:ext uri="{BB962C8B-B14F-4D97-AF65-F5344CB8AC3E}">
        <p14:creationId xmlns:p14="http://schemas.microsoft.com/office/powerpoint/2010/main" val="4278643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1"/>
          <p:cNvSpPr>
            <a:spLocks noGrp="1"/>
          </p:cNvSpPr>
          <p:nvPr>
            <p:ph idx="1"/>
          </p:nvPr>
        </p:nvSpPr>
        <p:spPr>
          <a:xfrm>
            <a:off x="1214413" y="1772816"/>
            <a:ext cx="7750075" cy="4525963"/>
          </a:xfrm>
        </p:spPr>
        <p:txBody>
          <a:bodyPr>
            <a:normAutofit/>
          </a:bodyPr>
          <a:lstStyle/>
          <a:p>
            <a:pPr>
              <a:lnSpc>
                <a:spcPts val="2800"/>
              </a:lnSpc>
              <a:buClr>
                <a:srgbClr val="C7378C"/>
              </a:buClr>
            </a:pPr>
            <a:r>
              <a:rPr lang="fr-FR" sz="2000" dirty="0"/>
              <a:t>Ce prêt s’adresse aux </a:t>
            </a:r>
            <a:r>
              <a:rPr lang="fr-FR" sz="2000" b="1" dirty="0"/>
              <a:t>propriétaires en mobilité professionnelle</a:t>
            </a:r>
          </a:p>
          <a:p>
            <a:pPr>
              <a:lnSpc>
                <a:spcPts val="2600"/>
              </a:lnSpc>
              <a:buClr>
                <a:srgbClr val="C7378C"/>
              </a:buClr>
            </a:pPr>
            <a:r>
              <a:rPr lang="fr-FR" sz="2000" dirty="0"/>
              <a:t>Il finance </a:t>
            </a:r>
            <a:r>
              <a:rPr lang="fr-FR" sz="2000" b="1" dirty="0"/>
              <a:t>l’acquisition ou la construction d’une nouvelle résidence principale</a:t>
            </a:r>
            <a:r>
              <a:rPr lang="fr-FR" sz="2000" dirty="0"/>
              <a:t>, dans l’attente de la vente du logement actuel</a:t>
            </a:r>
          </a:p>
          <a:p>
            <a:pPr>
              <a:lnSpc>
                <a:spcPts val="2600"/>
              </a:lnSpc>
              <a:buClr>
                <a:srgbClr val="C7378C"/>
              </a:buClr>
            </a:pPr>
            <a:r>
              <a:rPr lang="fr-FR" sz="2000" dirty="0"/>
              <a:t>Montant plafond du prêt égal à 70% de la valeur vénale du bien à vendre, </a:t>
            </a:r>
            <a:r>
              <a:rPr lang="fr-FR" sz="2000" b="1" dirty="0"/>
              <a:t>dans la limite de 150 000 €</a:t>
            </a:r>
          </a:p>
          <a:p>
            <a:pPr>
              <a:lnSpc>
                <a:spcPts val="2800"/>
              </a:lnSpc>
              <a:buClr>
                <a:srgbClr val="C7378C"/>
              </a:buClr>
            </a:pPr>
            <a:r>
              <a:rPr lang="fr-FR" sz="2000" dirty="0"/>
              <a:t>Taux d’intérêt nominal annuel, hors assurance obligatoire : </a:t>
            </a:r>
            <a:r>
              <a:rPr lang="fr-FR" sz="2000" b="1" dirty="0"/>
              <a:t>1 %</a:t>
            </a:r>
            <a:r>
              <a:rPr lang="fr-FR" sz="2000" b="1" dirty="0">
                <a:solidFill>
                  <a:srgbClr val="DF1995"/>
                </a:solidFill>
              </a:rPr>
              <a:t>*</a:t>
            </a:r>
            <a:endParaRPr lang="fr-FR" sz="2000" b="1" dirty="0"/>
          </a:p>
          <a:p>
            <a:pPr>
              <a:lnSpc>
                <a:spcPts val="2800"/>
              </a:lnSpc>
              <a:buClr>
                <a:srgbClr val="C7378C"/>
              </a:buClr>
            </a:pPr>
            <a:r>
              <a:rPr lang="fr-FR" sz="2000" dirty="0"/>
              <a:t>Durée : 1 an, renouvelable une fois.</a:t>
            </a:r>
            <a:endParaRPr lang="fr-FR" sz="1600" dirty="0"/>
          </a:p>
          <a:p>
            <a:pPr marL="0" indent="0">
              <a:lnSpc>
                <a:spcPts val="1100"/>
              </a:lnSpc>
              <a:spcBef>
                <a:spcPts val="1200"/>
              </a:spcBef>
              <a:buNone/>
            </a:pPr>
            <a:r>
              <a:rPr lang="fr-FR" sz="1100" b="1" dirty="0">
                <a:solidFill>
                  <a:srgbClr val="DF1995"/>
                </a:solidFill>
              </a:rPr>
              <a:t>*</a:t>
            </a:r>
            <a:r>
              <a:rPr lang="fr-FR" sz="1100" b="1" i="1" dirty="0">
                <a:solidFill>
                  <a:srgbClr val="E0004D"/>
                </a:solidFill>
              </a:rPr>
              <a:t> </a:t>
            </a:r>
            <a:r>
              <a:rPr lang="fr-FR" sz="1100" i="1" dirty="0"/>
              <a:t>Exemple de remboursement : pour un prêt in fine non amortissable de 100 000,00 € sur 1 an au taux nominal annuel débiteur fixe de 1 %, soit un TAEG fixe de 1,25 %, remboursement de 11 mensualités de 104,16 € et une mensualité de 100 104,16 €. Le montant dû par l’emprunteur est de 101 249,96 €. Le montant de l’assurance décès-PTIA-ITT proposée par Action Logement Services varie selon les situations et l’assureur. Dans cet exemple, le montant mensuel de l’assurance est de 20,83 € et est compris dans la mensualité en cas de souscription. Taux annuel effectif de l’assurance : 0,25 %. Montant total dû au titre de cette assurance : </a:t>
            </a:r>
            <a:br>
              <a:rPr lang="fr-FR" sz="1100" i="1" dirty="0"/>
            </a:br>
            <a:r>
              <a:rPr lang="fr-FR" sz="1100" i="1" dirty="0"/>
              <a:t>249,96 €.</a:t>
            </a:r>
            <a:br>
              <a:rPr lang="fr-FR" sz="800" i="1" dirty="0"/>
            </a:br>
            <a:endParaRPr lang="fr-FR" sz="800" i="1" dirty="0"/>
          </a:p>
        </p:txBody>
      </p:sp>
      <p:sp>
        <p:nvSpPr>
          <p:cNvPr id="4" name="Espace réservé du texte 3"/>
          <p:cNvSpPr>
            <a:spLocks noGrp="1"/>
          </p:cNvSpPr>
          <p:nvPr>
            <p:ph type="body" sz="quarter" idx="11"/>
          </p:nvPr>
        </p:nvSpPr>
        <p:spPr/>
        <p:txBody>
          <a:bodyPr/>
          <a:lstStyle/>
          <a:p>
            <a:r>
              <a:rPr lang="fr-FR" dirty="0"/>
              <a:t>Une aide </a:t>
            </a:r>
            <a:r>
              <a:rPr lang="fr-FR" dirty="0" err="1"/>
              <a:t>financiÈre</a:t>
            </a:r>
            <a:r>
              <a:rPr lang="fr-FR" dirty="0"/>
              <a:t> pour faciliter la </a:t>
            </a:r>
            <a:r>
              <a:rPr lang="fr-FR" dirty="0" err="1"/>
              <a:t>mobilitÉ</a:t>
            </a:r>
            <a:endParaRPr lang="fr-FR" dirty="0"/>
          </a:p>
        </p:txBody>
      </p:sp>
      <p:sp>
        <p:nvSpPr>
          <p:cNvPr id="5" name="Espace réservé du pied de page 4"/>
          <p:cNvSpPr>
            <a:spLocks noGrp="1"/>
          </p:cNvSpPr>
          <p:nvPr>
            <p:ph type="ftr" sz="quarter" idx="3"/>
          </p:nvPr>
        </p:nvSpPr>
        <p:spPr/>
        <p:txBody>
          <a:bodyPr/>
          <a:lstStyle/>
          <a:p>
            <a:r>
              <a:rPr lang="fr-FR"/>
              <a:t>Action Logement Services</a:t>
            </a:r>
            <a:endParaRPr lang="fr-FR" dirty="0"/>
          </a:p>
        </p:txBody>
      </p:sp>
      <p:sp>
        <p:nvSpPr>
          <p:cNvPr id="11" name="ZoneTexte 10"/>
          <p:cNvSpPr txBox="1"/>
          <p:nvPr/>
        </p:nvSpPr>
        <p:spPr>
          <a:xfrm>
            <a:off x="1214414" y="1340768"/>
            <a:ext cx="8110114" cy="461665"/>
          </a:xfrm>
          <a:prstGeom prst="rect">
            <a:avLst/>
          </a:prstGeom>
          <a:noFill/>
        </p:spPr>
        <p:txBody>
          <a:bodyPr wrap="square" rtlCol="0">
            <a:spAutoFit/>
          </a:bodyPr>
          <a:lstStyle/>
          <a:p>
            <a:r>
              <a:rPr lang="fr-FR" sz="2400" b="1" dirty="0">
                <a:solidFill>
                  <a:srgbClr val="DF1995"/>
                </a:solidFill>
              </a:rPr>
              <a:t>Prêt relais mobilité</a:t>
            </a:r>
          </a:p>
        </p:txBody>
      </p:sp>
      <p:sp>
        <p:nvSpPr>
          <p:cNvPr id="12"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400" kern="900" dirty="0">
                <a:latin typeface="+mn-lt"/>
                <a:cs typeface="Expletus Sans Medium"/>
              </a:rPr>
              <a:t>Un crédit vous engage et doit être remboursé. </a:t>
            </a:r>
          </a:p>
          <a:p>
            <a:pPr fontAlgn="auto">
              <a:lnSpc>
                <a:spcPts val="1500"/>
              </a:lnSpc>
              <a:spcAft>
                <a:spcPts val="0"/>
              </a:spcAft>
              <a:defRPr/>
            </a:pPr>
            <a:r>
              <a:rPr lang="fr-FR" sz="1400" kern="900" dirty="0">
                <a:latin typeface="+mn-lt"/>
                <a:cs typeface="Expletus Sans Medium"/>
              </a:rPr>
              <a:t>Vérifiez vos capacités de remboursement avant de vous engager</a:t>
            </a:r>
            <a:r>
              <a:rPr lang="fr-FR" sz="1400" i="1" kern="900" dirty="0">
                <a:latin typeface="+mn-lt"/>
                <a:cs typeface="Expletus Sans Medium"/>
              </a:rPr>
              <a:t>.</a:t>
            </a:r>
          </a:p>
        </p:txBody>
      </p:sp>
      <p:sp>
        <p:nvSpPr>
          <p:cNvPr id="8" name="Rectangle 7"/>
          <p:cNvSpPr/>
          <p:nvPr/>
        </p:nvSpPr>
        <p:spPr>
          <a:xfrm>
            <a:off x="1" y="5661248"/>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Prêt soumis à conditions et octroyé dans la limite des fonds disponibles après accord du prêteur Action Logement Services.</a:t>
            </a:r>
            <a:endParaRPr lang="fr-FR" sz="1100" i="1" dirty="0"/>
          </a:p>
        </p:txBody>
      </p:sp>
    </p:spTree>
    <p:extLst>
      <p:ext uri="{BB962C8B-B14F-4D97-AF65-F5344CB8AC3E}">
        <p14:creationId xmlns:p14="http://schemas.microsoft.com/office/powerpoint/2010/main" val="2117246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1"/>
          <p:cNvSpPr>
            <a:spLocks noGrp="1"/>
          </p:cNvSpPr>
          <p:nvPr>
            <p:ph idx="1"/>
          </p:nvPr>
        </p:nvSpPr>
        <p:spPr>
          <a:xfrm>
            <a:off x="1214414" y="1988840"/>
            <a:ext cx="7500990" cy="4525963"/>
          </a:xfrm>
        </p:spPr>
        <p:txBody>
          <a:bodyPr>
            <a:normAutofit/>
          </a:bodyPr>
          <a:lstStyle/>
          <a:p>
            <a:pPr>
              <a:lnSpc>
                <a:spcPts val="2600"/>
              </a:lnSpc>
            </a:pPr>
            <a:r>
              <a:rPr lang="fr-FR" sz="2000" dirty="0"/>
              <a:t>Accompagnement </a:t>
            </a:r>
            <a:r>
              <a:rPr lang="fr-FR" sz="2000" b="1" dirty="0"/>
              <a:t>gratuit et confidentiel</a:t>
            </a:r>
          </a:p>
          <a:p>
            <a:pPr>
              <a:lnSpc>
                <a:spcPts val="2600"/>
              </a:lnSpc>
            </a:pPr>
            <a:r>
              <a:rPr lang="fr-FR" sz="2000" dirty="0"/>
              <a:t>Salariés en difficulté dans leur parcours résidentiel : suite à un évènement imprévisible, aide nécessaire pour le </a:t>
            </a:r>
            <a:r>
              <a:rPr lang="fr-FR" sz="2000" b="1" dirty="0"/>
              <a:t>maintien dans leur logement ou pour l’accès au logement</a:t>
            </a:r>
          </a:p>
          <a:p>
            <a:pPr>
              <a:lnSpc>
                <a:spcPts val="2600"/>
              </a:lnSpc>
            </a:pPr>
            <a:r>
              <a:rPr lang="fr-FR" sz="2000" dirty="0"/>
              <a:t>Recherche de </a:t>
            </a:r>
            <a:r>
              <a:rPr lang="fr-FR" sz="2000" b="1" dirty="0"/>
              <a:t>solutions adaptées à la situation </a:t>
            </a:r>
            <a:r>
              <a:rPr lang="fr-FR" sz="2000" dirty="0"/>
              <a:t>:</a:t>
            </a:r>
          </a:p>
          <a:p>
            <a:pPr marL="630238" indent="-182563">
              <a:lnSpc>
                <a:spcPts val="2200"/>
              </a:lnSpc>
              <a:buFont typeface="Arial" panose="020B0604020202020204" pitchFamily="34" charset="0"/>
              <a:buChar char="•"/>
            </a:pPr>
            <a:r>
              <a:rPr lang="fr-FR" sz="1600" dirty="0"/>
              <a:t>conseil et aide à la réalisation des démarches</a:t>
            </a:r>
          </a:p>
          <a:p>
            <a:pPr marL="630238" indent="-182563">
              <a:lnSpc>
                <a:spcPts val="2200"/>
              </a:lnSpc>
              <a:buFont typeface="Arial" panose="020B0604020202020204" pitchFamily="34" charset="0"/>
              <a:buChar char="•"/>
            </a:pPr>
            <a:r>
              <a:rPr lang="fr-FR" sz="1600" dirty="0"/>
              <a:t>orientation vers les services adaptés à la situation (organismes sociaux…)</a:t>
            </a:r>
          </a:p>
          <a:p>
            <a:pPr marL="630238" indent="-182563">
              <a:lnSpc>
                <a:spcPts val="2200"/>
              </a:lnSpc>
              <a:buFont typeface="Arial" panose="020B0604020202020204" pitchFamily="34" charset="0"/>
              <a:buChar char="•"/>
            </a:pPr>
            <a:r>
              <a:rPr lang="fr-FR" sz="1600" dirty="0"/>
              <a:t>médiation avec les bailleurs, créanciers, huissiers</a:t>
            </a:r>
          </a:p>
          <a:p>
            <a:pPr>
              <a:lnSpc>
                <a:spcPts val="2600"/>
              </a:lnSpc>
            </a:pPr>
            <a:r>
              <a:rPr lang="fr-FR" sz="2000" dirty="0"/>
              <a:t>Des </a:t>
            </a:r>
            <a:r>
              <a:rPr lang="fr-FR" sz="2000" b="1" dirty="0"/>
              <a:t>aides financières </a:t>
            </a:r>
            <a:r>
              <a:rPr lang="fr-FR" sz="2000" dirty="0"/>
              <a:t>peuvent être mises en place pour les locataires et les propriétaires en difficulté.</a:t>
            </a:r>
          </a:p>
          <a:p>
            <a:pPr>
              <a:lnSpc>
                <a:spcPts val="2600"/>
              </a:lnSpc>
              <a:buClr>
                <a:srgbClr val="C7378C"/>
              </a:buClr>
              <a:buFont typeface="Arial" panose="020B0604020202020204" pitchFamily="34" charset="0"/>
              <a:buChar char="•"/>
            </a:pPr>
            <a:endParaRPr lang="fr-FR" sz="2000" dirty="0"/>
          </a:p>
          <a:p>
            <a:pPr>
              <a:lnSpc>
                <a:spcPts val="2600"/>
              </a:lnSpc>
              <a:buClr>
                <a:srgbClr val="C7378C"/>
              </a:buClr>
              <a:buFont typeface="Arial" panose="020B0604020202020204" pitchFamily="34" charset="0"/>
              <a:buChar char="•"/>
            </a:pPr>
            <a:endParaRPr lang="fr-FR" sz="2000" dirty="0"/>
          </a:p>
          <a:p>
            <a:pPr>
              <a:lnSpc>
                <a:spcPts val="2600"/>
              </a:lnSpc>
              <a:buFont typeface="Arial" panose="020B0604020202020204" pitchFamily="34" charset="0"/>
              <a:buChar char="•"/>
            </a:pPr>
            <a:endParaRPr lang="fr-FR" sz="2000" i="1" dirty="0"/>
          </a:p>
          <a:p>
            <a:pPr>
              <a:lnSpc>
                <a:spcPts val="2600"/>
              </a:lnSpc>
              <a:buFont typeface="Arial" panose="020B0604020202020204" pitchFamily="34" charset="0"/>
              <a:buChar char="•"/>
            </a:pPr>
            <a:endParaRPr lang="fr-FR" sz="2000" i="1" dirty="0"/>
          </a:p>
        </p:txBody>
      </p:sp>
      <p:sp>
        <p:nvSpPr>
          <p:cNvPr id="4" name="Espace réservé du texte 3"/>
          <p:cNvSpPr>
            <a:spLocks noGrp="1"/>
          </p:cNvSpPr>
          <p:nvPr>
            <p:ph type="body" sz="quarter" idx="11"/>
          </p:nvPr>
        </p:nvSpPr>
        <p:spPr/>
        <p:txBody>
          <a:bodyPr/>
          <a:lstStyle/>
          <a:p>
            <a:r>
              <a:rPr lang="fr-FR" dirty="0"/>
              <a:t>L’accompagnement des salariés en difficulté</a:t>
            </a:r>
          </a:p>
        </p:txBody>
      </p:sp>
      <p:sp>
        <p:nvSpPr>
          <p:cNvPr id="5" name="Espace réservé du pied de page 4"/>
          <p:cNvSpPr>
            <a:spLocks noGrp="1"/>
          </p:cNvSpPr>
          <p:nvPr>
            <p:ph type="ftr" sz="quarter" idx="3"/>
          </p:nvPr>
        </p:nvSpPr>
        <p:spPr/>
        <p:txBody>
          <a:bodyPr/>
          <a:lstStyle/>
          <a:p>
            <a:r>
              <a:rPr lang="fr-FR" dirty="0"/>
              <a:t>Action Logement Services</a:t>
            </a:r>
          </a:p>
        </p:txBody>
      </p:sp>
      <p:sp>
        <p:nvSpPr>
          <p:cNvPr id="10" name="ZoneTexte 9"/>
          <p:cNvSpPr txBox="1"/>
          <p:nvPr/>
        </p:nvSpPr>
        <p:spPr>
          <a:xfrm>
            <a:off x="1214414" y="1340768"/>
            <a:ext cx="8110114" cy="461665"/>
          </a:xfrm>
          <a:prstGeom prst="rect">
            <a:avLst/>
          </a:prstGeom>
          <a:noFill/>
        </p:spPr>
        <p:txBody>
          <a:bodyPr wrap="square" rtlCol="0">
            <a:spAutoFit/>
          </a:bodyPr>
          <a:lstStyle/>
          <a:p>
            <a:r>
              <a:rPr lang="fr-FR" sz="2400" b="1" dirty="0">
                <a:solidFill>
                  <a:srgbClr val="84BD00"/>
                </a:solidFill>
              </a:rPr>
              <a:t>CIL-PASS ASSISTANCE®</a:t>
            </a:r>
          </a:p>
        </p:txBody>
      </p:sp>
      <p:sp>
        <p:nvSpPr>
          <p:cNvPr id="11" name="ZoneTexte 10"/>
          <p:cNvSpPr txBox="1"/>
          <p:nvPr/>
        </p:nvSpPr>
        <p:spPr>
          <a:xfrm>
            <a:off x="0" y="5919366"/>
            <a:ext cx="9144000" cy="461962"/>
          </a:xfrm>
          <a:prstGeom prst="rect">
            <a:avLst/>
          </a:prstGeom>
          <a:noFill/>
        </p:spPr>
        <p:txBody>
          <a:bodyPr wrap="square">
            <a:spAutoFit/>
          </a:bodyPr>
          <a:lstStyle/>
          <a:p>
            <a:pPr algn="ctr">
              <a:defRPr/>
            </a:pPr>
            <a:r>
              <a:rPr lang="fr-FR" sz="1200" b="1" i="1" u="sng" kern="900" spc="9" dirty="0">
                <a:latin typeface="+mn-lt"/>
                <a:cs typeface="Expletus Sans"/>
              </a:rPr>
              <a:t>À noter</a:t>
            </a:r>
            <a:r>
              <a:rPr lang="fr-FR" sz="1200" b="1" i="1" kern="900" spc="9" dirty="0">
                <a:latin typeface="+mn-lt"/>
                <a:cs typeface="Expletus Sans"/>
              </a:rPr>
              <a:t> : service également ouvert aux demandeurs d’emploi de moins de 12 mois </a:t>
            </a:r>
          </a:p>
          <a:p>
            <a:pPr algn="ctr">
              <a:defRPr/>
            </a:pPr>
            <a:r>
              <a:rPr lang="fr-FR" sz="1200" b="1" i="1" kern="900" spc="9" dirty="0">
                <a:latin typeface="+mn-lt"/>
                <a:cs typeface="Expletus Sans"/>
              </a:rPr>
              <a:t>et dont le dernier employeur était une entreprise assujettie à la PEEC</a:t>
            </a:r>
          </a:p>
        </p:txBody>
      </p:sp>
    </p:spTree>
    <p:extLst>
      <p:ext uri="{BB962C8B-B14F-4D97-AF65-F5344CB8AC3E}">
        <p14:creationId xmlns:p14="http://schemas.microsoft.com/office/powerpoint/2010/main" val="920604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1"/>
          </p:nvPr>
        </p:nvSpPr>
        <p:spPr/>
        <p:txBody>
          <a:bodyPr/>
          <a:lstStyle/>
          <a:p>
            <a:r>
              <a:rPr lang="fr-FR" dirty="0">
                <a:solidFill>
                  <a:srgbClr val="003F7A"/>
                </a:solidFill>
              </a:rPr>
              <a:t>LES MOTS CLES POUR ALERTER</a:t>
            </a:r>
            <a:endParaRPr lang="fr-FR" altLang="fr-FR" dirty="0">
              <a:solidFill>
                <a:srgbClr val="003F7A"/>
              </a:solidFill>
            </a:endParaRPr>
          </a:p>
          <a:p>
            <a:endParaRPr lang="fr-FR" dirty="0"/>
          </a:p>
        </p:txBody>
      </p:sp>
      <p:sp>
        <p:nvSpPr>
          <p:cNvPr id="4" name="Espace réservé du pied de page 3"/>
          <p:cNvSpPr>
            <a:spLocks noGrp="1"/>
          </p:cNvSpPr>
          <p:nvPr>
            <p:ph type="ftr" sz="quarter" idx="3"/>
          </p:nvPr>
        </p:nvSpPr>
        <p:spPr/>
        <p:txBody>
          <a:bodyPr/>
          <a:lstStyle/>
          <a:p>
            <a:r>
              <a:rPr lang="fr-FR"/>
              <a:t>Action Logement Services</a:t>
            </a:r>
            <a:endParaRPr lang="fr-FR" dirty="0"/>
          </a:p>
        </p:txBody>
      </p:sp>
      <p:sp>
        <p:nvSpPr>
          <p:cNvPr id="5" name="Hexagone 4"/>
          <p:cNvSpPr>
            <a:spLocks noChangeAspect="1"/>
          </p:cNvSpPr>
          <p:nvPr/>
        </p:nvSpPr>
        <p:spPr>
          <a:xfrm rot="16200000">
            <a:off x="1790452" y="3164682"/>
            <a:ext cx="1709738" cy="1619250"/>
          </a:xfrm>
          <a:prstGeom prst="hexagon">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Perte d’emploi du conjoint</a:t>
            </a:r>
          </a:p>
        </p:txBody>
      </p:sp>
      <p:sp>
        <p:nvSpPr>
          <p:cNvPr id="6" name="Hexagone 5"/>
          <p:cNvSpPr>
            <a:spLocks noChangeAspect="1"/>
          </p:cNvSpPr>
          <p:nvPr/>
        </p:nvSpPr>
        <p:spPr>
          <a:xfrm rot="16200000">
            <a:off x="722132" y="1693069"/>
            <a:ext cx="1709738" cy="1619250"/>
          </a:xfrm>
          <a:prstGeom prst="hexagon">
            <a:avLst/>
          </a:prstGeom>
          <a:solidFill>
            <a:srgbClr val="003F7A"/>
          </a:solid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Séparation</a:t>
            </a:r>
          </a:p>
        </p:txBody>
      </p:sp>
      <p:sp>
        <p:nvSpPr>
          <p:cNvPr id="8" name="Hexagone 7"/>
          <p:cNvSpPr>
            <a:spLocks noChangeAspect="1"/>
          </p:cNvSpPr>
          <p:nvPr/>
        </p:nvSpPr>
        <p:spPr>
          <a:xfrm rot="16200000">
            <a:off x="2870572" y="1674018"/>
            <a:ext cx="1709737" cy="1619250"/>
          </a:xfrm>
          <a:prstGeom prst="hexagon">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Divorce</a:t>
            </a:r>
          </a:p>
        </p:txBody>
      </p:sp>
      <p:sp>
        <p:nvSpPr>
          <p:cNvPr id="9" name="Hexagone 8"/>
          <p:cNvSpPr>
            <a:spLocks noChangeAspect="1"/>
          </p:cNvSpPr>
          <p:nvPr/>
        </p:nvSpPr>
        <p:spPr>
          <a:xfrm rot="16200000">
            <a:off x="4904333" y="1693069"/>
            <a:ext cx="1709738" cy="1619250"/>
          </a:xfrm>
          <a:prstGeom prst="hexago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Maladie</a:t>
            </a:r>
          </a:p>
        </p:txBody>
      </p:sp>
      <p:sp>
        <p:nvSpPr>
          <p:cNvPr id="10" name="Hexagone 9"/>
          <p:cNvSpPr>
            <a:spLocks noChangeAspect="1"/>
          </p:cNvSpPr>
          <p:nvPr/>
        </p:nvSpPr>
        <p:spPr>
          <a:xfrm rot="16200000">
            <a:off x="6868319" y="1674019"/>
            <a:ext cx="1709738" cy="1619250"/>
          </a:xfrm>
          <a:prstGeom prst="hexagon">
            <a:avLst/>
          </a:prstGeom>
          <a:solidFill>
            <a:srgbClr val="336699"/>
          </a:solid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Décès</a:t>
            </a:r>
          </a:p>
        </p:txBody>
      </p:sp>
      <p:sp>
        <p:nvSpPr>
          <p:cNvPr id="11" name="Hexagone 10"/>
          <p:cNvSpPr>
            <a:spLocks noChangeAspect="1"/>
          </p:cNvSpPr>
          <p:nvPr/>
        </p:nvSpPr>
        <p:spPr>
          <a:xfrm rot="16200000">
            <a:off x="3715544" y="3164682"/>
            <a:ext cx="1709737" cy="1619250"/>
          </a:xfrm>
          <a:prstGeom prst="hexagon">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Sinistre habitation</a:t>
            </a:r>
          </a:p>
        </p:txBody>
      </p:sp>
      <p:sp>
        <p:nvSpPr>
          <p:cNvPr id="12" name="Hexagone 11"/>
          <p:cNvSpPr>
            <a:spLocks noChangeAspect="1"/>
          </p:cNvSpPr>
          <p:nvPr/>
        </p:nvSpPr>
        <p:spPr>
          <a:xfrm rot="16200000">
            <a:off x="5860256" y="3131344"/>
            <a:ext cx="1709738" cy="1619250"/>
          </a:xfrm>
          <a:prstGeom prst="hexagon">
            <a:avLst/>
          </a:prstGeom>
          <a:solidFill>
            <a:srgbClr val="E41D4B"/>
          </a:solidFill>
          <a:ln>
            <a:solidFill>
              <a:srgbClr val="E41D4B"/>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Saisie sur salaire</a:t>
            </a:r>
          </a:p>
        </p:txBody>
      </p:sp>
      <p:sp>
        <p:nvSpPr>
          <p:cNvPr id="13" name="Hexagone 12"/>
          <p:cNvSpPr>
            <a:spLocks noChangeAspect="1"/>
          </p:cNvSpPr>
          <p:nvPr/>
        </p:nvSpPr>
        <p:spPr>
          <a:xfrm rot="16200000">
            <a:off x="710334" y="4654866"/>
            <a:ext cx="1709737" cy="1619250"/>
          </a:xfrm>
          <a:prstGeom prst="hexagon">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sz="1200" dirty="0">
                <a:solidFill>
                  <a:prstClr val="white"/>
                </a:solidFill>
              </a:rPr>
              <a:t>Demande de désolidarisation</a:t>
            </a:r>
          </a:p>
        </p:txBody>
      </p:sp>
      <p:sp>
        <p:nvSpPr>
          <p:cNvPr id="14" name="Hexagone 13"/>
          <p:cNvSpPr>
            <a:spLocks noChangeAspect="1"/>
          </p:cNvSpPr>
          <p:nvPr/>
        </p:nvSpPr>
        <p:spPr>
          <a:xfrm rot="16200000">
            <a:off x="2664619" y="4656932"/>
            <a:ext cx="1709737" cy="1619250"/>
          </a:xfrm>
          <a:prstGeom prst="hexagon">
            <a:avLst/>
          </a:prstGeom>
          <a:solidFill>
            <a:srgbClr val="FBBD0B"/>
          </a:solidFill>
          <a:ln>
            <a:solidFill>
              <a:srgbClr val="FBBD0B"/>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sz="1600" dirty="0">
                <a:solidFill>
                  <a:prstClr val="white"/>
                </a:solidFill>
              </a:rPr>
              <a:t>Demande d’acompte</a:t>
            </a:r>
          </a:p>
        </p:txBody>
      </p:sp>
      <p:sp>
        <p:nvSpPr>
          <p:cNvPr id="15" name="Hexagone 14"/>
          <p:cNvSpPr>
            <a:spLocks noChangeAspect="1"/>
          </p:cNvSpPr>
          <p:nvPr/>
        </p:nvSpPr>
        <p:spPr>
          <a:xfrm rot="16200000">
            <a:off x="4839494" y="4641057"/>
            <a:ext cx="1709737" cy="1619250"/>
          </a:xfrm>
          <a:prstGeom prst="hexagon">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sz="1600" dirty="0">
                <a:solidFill>
                  <a:prstClr val="white"/>
                </a:solidFill>
              </a:rPr>
              <a:t>Difficulté paiement charges de copropriété</a:t>
            </a:r>
          </a:p>
        </p:txBody>
      </p:sp>
      <p:sp>
        <p:nvSpPr>
          <p:cNvPr id="16" name="Hexagone 15"/>
          <p:cNvSpPr>
            <a:spLocks noChangeAspect="1"/>
          </p:cNvSpPr>
          <p:nvPr/>
        </p:nvSpPr>
        <p:spPr>
          <a:xfrm rot="16200000">
            <a:off x="6939756" y="4587082"/>
            <a:ext cx="1709737" cy="1619250"/>
          </a:xfrm>
          <a:prstGeom prst="hexagon">
            <a:avLst/>
          </a:prstGeom>
          <a:solidFill>
            <a:srgbClr val="660066"/>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eaLnBrk="0" fontAlgn="base" hangingPunct="0">
              <a:spcBef>
                <a:spcPct val="0"/>
              </a:spcBef>
              <a:spcAft>
                <a:spcPct val="0"/>
              </a:spcAft>
              <a:defRPr/>
            </a:pPr>
            <a:r>
              <a:rPr lang="fr-FR" dirty="0">
                <a:solidFill>
                  <a:prstClr val="white"/>
                </a:solidFill>
              </a:rPr>
              <a:t>Difficulté  paiement loyer</a:t>
            </a:r>
          </a:p>
        </p:txBody>
      </p:sp>
    </p:spTree>
    <p:extLst>
      <p:ext uri="{BB962C8B-B14F-4D97-AF65-F5344CB8AC3E}">
        <p14:creationId xmlns:p14="http://schemas.microsoft.com/office/powerpoint/2010/main" val="1393323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1"/>
          </p:nvPr>
        </p:nvSpPr>
        <p:spPr/>
        <p:txBody>
          <a:bodyPr/>
          <a:lstStyle/>
          <a:p>
            <a:r>
              <a:rPr lang="fr-FR" dirty="0"/>
              <a:t>LES AIDES FINANCIÈRES</a:t>
            </a:r>
          </a:p>
        </p:txBody>
      </p:sp>
      <p:sp>
        <p:nvSpPr>
          <p:cNvPr id="4" name="Espace réservé du pied de page 3"/>
          <p:cNvSpPr>
            <a:spLocks noGrp="1"/>
          </p:cNvSpPr>
          <p:nvPr>
            <p:ph type="ftr" sz="quarter" idx="3"/>
          </p:nvPr>
        </p:nvSpPr>
        <p:spPr/>
        <p:txBody>
          <a:bodyPr/>
          <a:lstStyle/>
          <a:p>
            <a:r>
              <a:rPr lang="fr-FR"/>
              <a:t>Action Logement Services</a:t>
            </a:r>
            <a:endParaRPr lang="fr-FR" dirty="0"/>
          </a:p>
        </p:txBody>
      </p:sp>
      <p:sp>
        <p:nvSpPr>
          <p:cNvPr id="5" name="Espace réservé du contenu 1"/>
          <p:cNvSpPr>
            <a:spLocks noGrp="1"/>
          </p:cNvSpPr>
          <p:nvPr>
            <p:ph idx="1"/>
          </p:nvPr>
        </p:nvSpPr>
        <p:spPr>
          <a:xfrm>
            <a:off x="251520" y="2120663"/>
            <a:ext cx="8851616" cy="1596370"/>
          </a:xfrm>
        </p:spPr>
        <p:txBody>
          <a:bodyPr>
            <a:normAutofit/>
          </a:bodyPr>
          <a:lstStyle/>
          <a:p>
            <a:pPr>
              <a:spcBef>
                <a:spcPts val="0"/>
              </a:spcBef>
            </a:pPr>
            <a:r>
              <a:rPr lang="fr-FR" sz="1400" b="1" dirty="0"/>
              <a:t>Avances gratuites</a:t>
            </a:r>
            <a:r>
              <a:rPr lang="fr-FR" sz="1400" dirty="0"/>
              <a:t> sous forme de prêts</a:t>
            </a:r>
            <a:r>
              <a:rPr lang="fr-FR" sz="1400" b="1" dirty="0">
                <a:solidFill>
                  <a:srgbClr val="84BD00"/>
                </a:solidFill>
              </a:rPr>
              <a:t>*</a:t>
            </a:r>
            <a:r>
              <a:rPr lang="fr-FR" sz="1400" dirty="0"/>
              <a:t> sans intérêt, sans frais de dossier</a:t>
            </a:r>
            <a:endParaRPr lang="fr-FR" sz="1400" b="1" dirty="0"/>
          </a:p>
          <a:p>
            <a:pPr>
              <a:spcBef>
                <a:spcPts val="0"/>
              </a:spcBef>
            </a:pPr>
            <a:r>
              <a:rPr lang="fr-FR" sz="1400" dirty="0"/>
              <a:t>Montant : </a:t>
            </a:r>
            <a:r>
              <a:rPr lang="fr-FR" sz="1400" b="1" dirty="0"/>
              <a:t>18 000 € </a:t>
            </a:r>
            <a:r>
              <a:rPr lang="fr-FR" sz="1400" dirty="0"/>
              <a:t>maximum</a:t>
            </a:r>
          </a:p>
          <a:p>
            <a:pPr>
              <a:spcBef>
                <a:spcPts val="0"/>
              </a:spcBef>
            </a:pPr>
            <a:r>
              <a:rPr lang="fr-FR" sz="1400" dirty="0"/>
              <a:t>Durée maximale de remboursement : </a:t>
            </a:r>
            <a:r>
              <a:rPr lang="fr-FR" sz="1400" b="1" dirty="0"/>
              <a:t>20 ans</a:t>
            </a:r>
            <a:r>
              <a:rPr lang="fr-FR" sz="1400" dirty="0"/>
              <a:t>.</a:t>
            </a:r>
          </a:p>
          <a:p>
            <a:pPr marL="0" indent="0">
              <a:spcBef>
                <a:spcPts val="0"/>
              </a:spcBef>
              <a:buNone/>
            </a:pPr>
            <a:r>
              <a:rPr lang="fr-FR" sz="1100" b="1" dirty="0">
                <a:solidFill>
                  <a:srgbClr val="84BD00"/>
                </a:solidFill>
              </a:rPr>
              <a:t>*</a:t>
            </a:r>
            <a:r>
              <a:rPr lang="fr-FR" sz="1100" dirty="0"/>
              <a:t> </a:t>
            </a:r>
            <a:r>
              <a:rPr lang="fr-FR" sz="1100" i="1" dirty="0"/>
              <a:t>Exemple de remboursement : pour un prêt amortissable d’un montant de 6 000,00 € sur 15 ans au taux nominal annuel débiteur fixe de 0 %, soit un TAEG fixe de 0,49 %, remboursement de 180 mensualités de 34,58 €, soit un montant dû par l’emprunteur de 6 224,40 €. Le montant de l’assurance décès-PTIA-ITT proposée par Action Logement Services varie selon les situations et l’assureur (assurance obligatoire pour le prêt au propriétaire en difficulté). Dans cet exemple le montant mensuel de l’assurance est de 1,25 € et est compris dans la mensualité en cas de souscription. Taux annuel effectif de l’assurance de cet exemple : 0,25 % du capital initial. Montant total dû au titre de cette assurance : 225,00 €.</a:t>
            </a:r>
          </a:p>
          <a:p>
            <a:pPr marL="0" indent="0">
              <a:lnSpc>
                <a:spcPts val="2600"/>
              </a:lnSpc>
              <a:buClr>
                <a:srgbClr val="C7378C"/>
              </a:buClr>
              <a:buNone/>
            </a:pPr>
            <a:endParaRPr lang="fr-FR" sz="1100" i="1" dirty="0"/>
          </a:p>
          <a:p>
            <a:pPr>
              <a:lnSpc>
                <a:spcPts val="2600"/>
              </a:lnSpc>
              <a:buClr>
                <a:srgbClr val="C7378C"/>
              </a:buClr>
              <a:buFont typeface="Arial" panose="020B0604020202020204" pitchFamily="34" charset="0"/>
              <a:buChar char="•"/>
            </a:pPr>
            <a:endParaRPr lang="fr-FR" sz="2000" dirty="0"/>
          </a:p>
          <a:p>
            <a:pPr>
              <a:lnSpc>
                <a:spcPts val="2600"/>
              </a:lnSpc>
              <a:buFont typeface="Arial" panose="020B0604020202020204" pitchFamily="34" charset="0"/>
              <a:buChar char="•"/>
            </a:pPr>
            <a:endParaRPr lang="fr-FR" sz="2000" i="1" dirty="0"/>
          </a:p>
          <a:p>
            <a:pPr>
              <a:lnSpc>
                <a:spcPts val="2600"/>
              </a:lnSpc>
              <a:buFont typeface="Arial" panose="020B0604020202020204" pitchFamily="34" charset="0"/>
              <a:buChar char="•"/>
            </a:pPr>
            <a:endParaRPr lang="fr-FR" sz="2000" i="1" dirty="0"/>
          </a:p>
        </p:txBody>
      </p:sp>
      <p:sp>
        <p:nvSpPr>
          <p:cNvPr id="10" name="Titre 1"/>
          <p:cNvSpPr txBox="1">
            <a:spLocks/>
          </p:cNvSpPr>
          <p:nvPr/>
        </p:nvSpPr>
        <p:spPr bwMode="auto">
          <a:xfrm>
            <a:off x="0" y="6051202"/>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lnSpc>
                <a:spcPts val="1500"/>
              </a:lnSpc>
              <a:spcAft>
                <a:spcPts val="0"/>
              </a:spcAft>
              <a:defRPr/>
            </a:pPr>
            <a:r>
              <a:rPr lang="fr-FR" sz="1100" b="1" kern="900" dirty="0">
                <a:latin typeface="+mn-lt"/>
                <a:cs typeface="Expletus Sans Medium"/>
              </a:rPr>
              <a:t>Un crédit vous engage et doit être remboursé. Vérifiez vos capacités de remboursement avant de vous engager</a:t>
            </a:r>
            <a:r>
              <a:rPr lang="fr-FR" sz="1100" b="1" i="1" kern="900" dirty="0">
                <a:latin typeface="+mn-lt"/>
                <a:cs typeface="Expletus Sans Medium"/>
              </a:rPr>
              <a:t>.</a:t>
            </a:r>
          </a:p>
        </p:txBody>
      </p:sp>
      <p:sp>
        <p:nvSpPr>
          <p:cNvPr id="11" name="ZoneTexte 10"/>
          <p:cNvSpPr txBox="1"/>
          <p:nvPr/>
        </p:nvSpPr>
        <p:spPr>
          <a:xfrm>
            <a:off x="381142" y="1412776"/>
            <a:ext cx="8381716" cy="707886"/>
          </a:xfrm>
          <a:prstGeom prst="rect">
            <a:avLst/>
          </a:prstGeom>
          <a:noFill/>
        </p:spPr>
        <p:txBody>
          <a:bodyPr wrap="square" rtlCol="0">
            <a:spAutoFit/>
          </a:bodyPr>
          <a:lstStyle/>
          <a:p>
            <a:r>
              <a:rPr lang="fr-FR" sz="2000" b="1" dirty="0">
                <a:solidFill>
                  <a:srgbClr val="84BD00"/>
                </a:solidFill>
              </a:rPr>
              <a:t>Allègement de charges de logement : </a:t>
            </a:r>
            <a:r>
              <a:rPr lang="fr-FR" sz="2000" b="1" dirty="0"/>
              <a:t>prêts pour locataire ou propriétaire en difficulté</a:t>
            </a:r>
          </a:p>
        </p:txBody>
      </p:sp>
      <p:sp>
        <p:nvSpPr>
          <p:cNvPr id="12" name="Rectangle 11"/>
          <p:cNvSpPr/>
          <p:nvPr/>
        </p:nvSpPr>
        <p:spPr>
          <a:xfrm>
            <a:off x="-24061" y="5920397"/>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Prêts soumis à conditions et octroyés dans la limite des fonds disponibles après accord du prêteur Action Logement Services.</a:t>
            </a:r>
            <a:endParaRPr lang="fr-FR" sz="1100" i="1" dirty="0"/>
          </a:p>
        </p:txBody>
      </p:sp>
      <p:sp>
        <p:nvSpPr>
          <p:cNvPr id="8" name="ZoneTexte 7"/>
          <p:cNvSpPr txBox="1"/>
          <p:nvPr/>
        </p:nvSpPr>
        <p:spPr>
          <a:xfrm>
            <a:off x="384314" y="3690051"/>
            <a:ext cx="9036233" cy="369332"/>
          </a:xfrm>
          <a:prstGeom prst="rect">
            <a:avLst/>
          </a:prstGeom>
          <a:noFill/>
        </p:spPr>
        <p:txBody>
          <a:bodyPr wrap="square" rtlCol="0">
            <a:spAutoFit/>
          </a:bodyPr>
          <a:lstStyle/>
          <a:p>
            <a:r>
              <a:rPr lang="fr-FR" b="1" dirty="0">
                <a:solidFill>
                  <a:srgbClr val="84BD00"/>
                </a:solidFill>
              </a:rPr>
              <a:t>Refinancement de prêts immobiliers plus onéreux : </a:t>
            </a:r>
            <a:r>
              <a:rPr lang="fr-FR" b="1" dirty="0"/>
              <a:t>prêt</a:t>
            </a:r>
            <a:r>
              <a:rPr lang="fr-FR" b="1" dirty="0">
                <a:solidFill>
                  <a:srgbClr val="84BD00"/>
                </a:solidFill>
              </a:rPr>
              <a:t> </a:t>
            </a:r>
            <a:r>
              <a:rPr lang="fr-FR" b="1" dirty="0"/>
              <a:t>pour propriétaire en difficulté</a:t>
            </a:r>
            <a:endParaRPr lang="fr-FR" b="1" dirty="0">
              <a:solidFill>
                <a:srgbClr val="84BD00"/>
              </a:solidFill>
            </a:endParaRPr>
          </a:p>
        </p:txBody>
      </p:sp>
      <p:sp>
        <p:nvSpPr>
          <p:cNvPr id="9" name="Espace réservé du contenu 1"/>
          <p:cNvSpPr txBox="1">
            <a:spLocks/>
          </p:cNvSpPr>
          <p:nvPr/>
        </p:nvSpPr>
        <p:spPr>
          <a:xfrm>
            <a:off x="143508" y="4051182"/>
            <a:ext cx="8856984" cy="2337482"/>
          </a:xfrm>
          <a:prstGeom prst="rect">
            <a:avLst/>
          </a:prstGeom>
        </p:spPr>
        <p:txBody>
          <a:bodyPr vert="horz" lIns="91440" tIns="45720" rIns="91440" bIns="45720" rtlCol="0">
            <a:normAutofit/>
          </a:bodyPr>
          <a:lstStyle>
            <a:lvl1pPr marL="273050" indent="-273050" algn="l" defTabSz="914400" rtl="0" eaLnBrk="1" latinLnBrk="0" hangingPunct="1">
              <a:spcBef>
                <a:spcPts val="600"/>
              </a:spcBef>
              <a:buClr>
                <a:srgbClr val="84BD00"/>
              </a:buClr>
              <a:buSzPct val="75000"/>
              <a:buFont typeface="Wingdings 2" panose="05020102010507070707" pitchFamily="18" charset="2"/>
              <a:buChar char="Ã"/>
              <a:defRPr sz="2400" kern="1200">
                <a:solidFill>
                  <a:schemeClr val="tx1"/>
                </a:solidFill>
                <a:latin typeface="+mn-lt"/>
                <a:ea typeface="+mn-ea"/>
                <a:cs typeface="+mn-cs"/>
              </a:defRPr>
            </a:lvl1pPr>
            <a:lvl2pPr marL="541338" indent="-185738" algn="l" defTabSz="914400" rtl="0" eaLnBrk="1" latinLnBrk="0" hangingPunct="1">
              <a:spcBef>
                <a:spcPts val="600"/>
              </a:spcBef>
              <a:buClr>
                <a:srgbClr val="003F7A"/>
              </a:buClr>
              <a:buFont typeface="Arial" pitchFamily="34" charset="0"/>
              <a:buChar char="–"/>
              <a:defRPr sz="1800" kern="1200">
                <a:solidFill>
                  <a:schemeClr val="tx1"/>
                </a:solidFill>
                <a:latin typeface="+mn-lt"/>
                <a:ea typeface="+mn-ea"/>
                <a:cs typeface="+mn-cs"/>
              </a:defRPr>
            </a:lvl2pPr>
            <a:lvl3pPr marL="1074738" indent="-177800" algn="l" defTabSz="914400" rtl="0" eaLnBrk="1" latinLnBrk="0" hangingPunct="1">
              <a:spcBef>
                <a:spcPts val="600"/>
              </a:spcBef>
              <a:buClr>
                <a:srgbClr val="84BD00"/>
              </a:buClr>
              <a:buFont typeface="Arial" pitchFamily="34" charset="0"/>
              <a:buChar char="•"/>
              <a:defRPr sz="1600" kern="1200">
                <a:solidFill>
                  <a:schemeClr val="tx1"/>
                </a:solidFill>
                <a:latin typeface="+mn-lt"/>
                <a:ea typeface="+mn-ea"/>
                <a:cs typeface="+mn-cs"/>
              </a:defRPr>
            </a:lvl3pPr>
            <a:lvl4pPr marL="1438275" indent="-185738" algn="l" defTabSz="914400" rtl="0" eaLnBrk="1" latinLnBrk="0" hangingPunct="1">
              <a:spcBef>
                <a:spcPts val="6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fr-FR" sz="1400" dirty="0"/>
              <a:t>Montant maximal : </a:t>
            </a:r>
            <a:r>
              <a:rPr lang="fr-FR" sz="1400" b="1" dirty="0"/>
              <a:t>40 000 €</a:t>
            </a:r>
          </a:p>
          <a:p>
            <a:pPr>
              <a:spcBef>
                <a:spcPts val="0"/>
              </a:spcBef>
            </a:pPr>
            <a:r>
              <a:rPr lang="fr-FR" sz="1400" dirty="0"/>
              <a:t>Taux d’intérêt nominal annuel, hors assurance obligatoire : 1 %</a:t>
            </a:r>
            <a:r>
              <a:rPr lang="fr-FR" sz="1400" b="1" dirty="0">
                <a:solidFill>
                  <a:srgbClr val="84BD00"/>
                </a:solidFill>
              </a:rPr>
              <a:t>*</a:t>
            </a:r>
            <a:r>
              <a:rPr lang="fr-FR" sz="1400" dirty="0"/>
              <a:t> </a:t>
            </a:r>
          </a:p>
          <a:p>
            <a:pPr>
              <a:spcBef>
                <a:spcPts val="0"/>
              </a:spcBef>
            </a:pPr>
            <a:r>
              <a:rPr lang="fr-FR" sz="1400" b="1" dirty="0"/>
              <a:t>Sans frais de dossier</a:t>
            </a:r>
          </a:p>
          <a:p>
            <a:pPr>
              <a:spcBef>
                <a:spcPts val="0"/>
              </a:spcBef>
            </a:pPr>
            <a:r>
              <a:rPr lang="fr-FR" sz="1400" dirty="0"/>
              <a:t>Durée maximale de remboursement : </a:t>
            </a:r>
            <a:r>
              <a:rPr lang="fr-FR" sz="1400" b="1" dirty="0"/>
              <a:t>20 ans</a:t>
            </a:r>
            <a:r>
              <a:rPr lang="fr-FR" sz="1400" dirty="0"/>
              <a:t>.</a:t>
            </a:r>
          </a:p>
          <a:p>
            <a:pPr marL="0" indent="0">
              <a:spcBef>
                <a:spcPts val="0"/>
              </a:spcBef>
              <a:buNone/>
            </a:pPr>
            <a:r>
              <a:rPr lang="fr-FR" sz="1400" b="1" i="1" dirty="0">
                <a:solidFill>
                  <a:srgbClr val="84BD00"/>
                </a:solidFill>
              </a:rPr>
              <a:t>*</a:t>
            </a:r>
            <a:r>
              <a:rPr lang="fr-FR" sz="1400" i="1" dirty="0"/>
              <a:t> </a:t>
            </a:r>
            <a:r>
              <a:rPr lang="fr-FR" sz="1100" i="1" dirty="0"/>
              <a:t>Exemple de remboursement : pour un prêt amortissable de 10 000 € sur 15 ans au taux nominal annuel débiteur fixe de 1%, soit un TAEG de 1,47 %, remboursement de 180 mensualités de 61,93 €. Le montant dû par l’emprunteur est de 11 147,40 €.Le montant de l’assurance décès-PTIA-ITT proposée par Action Logement Services varie selon les situations et l’assureur. Dans cet exemple, le montant mensuel de l’assurance est de 2,08 € et est compris dans cette mensualité en cas de souscription. Taux annuel effectif de l’assurance : 0,25 %. Montant total dû au titre de cette assurance : 374,99 €.</a:t>
            </a:r>
          </a:p>
          <a:p>
            <a:pPr>
              <a:lnSpc>
                <a:spcPts val="1100"/>
              </a:lnSpc>
              <a:buFont typeface="Arial" panose="020B0604020202020204" pitchFamily="34" charset="0"/>
              <a:buChar char="•"/>
            </a:pPr>
            <a:endParaRPr lang="fr-FR" sz="1100" i="1" dirty="0"/>
          </a:p>
        </p:txBody>
      </p:sp>
    </p:spTree>
    <p:extLst>
      <p:ext uri="{BB962C8B-B14F-4D97-AF65-F5344CB8AC3E}">
        <p14:creationId xmlns:p14="http://schemas.microsoft.com/office/powerpoint/2010/main" val="848795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1"/>
          </p:nvPr>
        </p:nvSpPr>
        <p:spPr/>
        <p:txBody>
          <a:bodyPr/>
          <a:lstStyle/>
          <a:p>
            <a:r>
              <a:rPr kumimoji="1" lang="fr-FR" altLang="fr-FR" dirty="0">
                <a:solidFill>
                  <a:srgbClr val="E41D4B"/>
                </a:solidFill>
                <a:sym typeface="Monotype Sorts"/>
              </a:rPr>
              <a:t>5 nouvelles aides financières :</a:t>
            </a:r>
          </a:p>
          <a:p>
            <a:endParaRPr lang="fr-FR" dirty="0"/>
          </a:p>
        </p:txBody>
      </p:sp>
      <p:sp>
        <p:nvSpPr>
          <p:cNvPr id="4" name="Espace réservé du pied de page 3"/>
          <p:cNvSpPr>
            <a:spLocks noGrp="1"/>
          </p:cNvSpPr>
          <p:nvPr>
            <p:ph type="ftr" sz="quarter" idx="3"/>
          </p:nvPr>
        </p:nvSpPr>
        <p:spPr/>
        <p:txBody>
          <a:bodyPr/>
          <a:lstStyle/>
          <a:p>
            <a:r>
              <a:rPr lang="fr-FR"/>
              <a:t>Action Logement Services</a:t>
            </a:r>
            <a:endParaRPr lang="fr-FR" dirty="0"/>
          </a:p>
        </p:txBody>
      </p:sp>
      <p:sp>
        <p:nvSpPr>
          <p:cNvPr id="5" name="Rectangle 3"/>
          <p:cNvSpPr txBox="1">
            <a:spLocks noChangeArrowheads="1"/>
          </p:cNvSpPr>
          <p:nvPr/>
        </p:nvSpPr>
        <p:spPr bwMode="auto">
          <a:xfrm>
            <a:off x="107950" y="1412875"/>
            <a:ext cx="8640763"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lnSpc>
                <a:spcPct val="150000"/>
              </a:lnSpc>
              <a:buClr>
                <a:srgbClr val="003F7A"/>
              </a:buClr>
              <a:buSzPct val="85000"/>
              <a:buFont typeface="Wingdings" panose="05000000000000000000" pitchFamily="2" charset="2"/>
              <a:buChar char="v"/>
              <a:defRPr/>
            </a:pPr>
            <a:r>
              <a:rPr kumimoji="1" lang="fr-FR" altLang="fr-FR" sz="2000" b="1" dirty="0">
                <a:solidFill>
                  <a:srgbClr val="003F7A"/>
                </a:solidFill>
                <a:sym typeface="Monotype Sorts"/>
              </a:rPr>
              <a:t>Aide sur quittance</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Loyers et charges impayés ou à venir, indemnités d’occupation …</a:t>
            </a:r>
          </a:p>
          <a:p>
            <a:pPr lvl="1" eaLnBrk="1" hangingPunct="1">
              <a:lnSpc>
                <a:spcPct val="150000"/>
              </a:lnSpc>
              <a:buClr>
                <a:srgbClr val="003F7A"/>
              </a:buClr>
              <a:buSzPct val="85000"/>
              <a:buFont typeface="Wingdings" panose="05000000000000000000" pitchFamily="2" charset="2"/>
              <a:buChar char="v"/>
              <a:defRPr/>
            </a:pPr>
            <a:r>
              <a:rPr kumimoji="1" lang="fr-FR" altLang="fr-FR" sz="2000" b="1" dirty="0">
                <a:solidFill>
                  <a:srgbClr val="003F7A"/>
                </a:solidFill>
                <a:sym typeface="Monotype Sorts"/>
              </a:rPr>
              <a:t>Aide sur échéances de prêts immobiliers</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Mensualités de prêts immobiliers pour la résidence principale (impayées ou à venir)</a:t>
            </a:r>
          </a:p>
          <a:p>
            <a:pPr lvl="1" eaLnBrk="1" hangingPunct="1">
              <a:lnSpc>
                <a:spcPct val="150000"/>
              </a:lnSpc>
              <a:buClr>
                <a:srgbClr val="003F7A"/>
              </a:buClr>
              <a:buSzPct val="85000"/>
              <a:buFont typeface="Wingdings" panose="05000000000000000000" pitchFamily="2" charset="2"/>
              <a:buChar char="v"/>
              <a:defRPr/>
            </a:pPr>
            <a:r>
              <a:rPr kumimoji="1" lang="fr-FR" altLang="fr-FR" sz="2000" b="1" dirty="0">
                <a:solidFill>
                  <a:srgbClr val="003F7A"/>
                </a:solidFill>
                <a:sym typeface="Monotype Sorts"/>
              </a:rPr>
              <a:t>Aide sur les charges annexes au logement</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Assurance habitation (impayée ou à venir)</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Taxe d’habitation / taxe foncière (impayée ou à venir)</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Charges d’eau ou d’énergie (impayées ou à venir)</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Ouverture ou réouverture des compteurs (impayées ou à venir)</a:t>
            </a:r>
          </a:p>
          <a:p>
            <a:pPr lvl="2" eaLnBrk="1" hangingPunct="1">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Charges de copropriété (impayées ou à venir)</a:t>
            </a:r>
          </a:p>
        </p:txBody>
      </p:sp>
      <p:sp>
        <p:nvSpPr>
          <p:cNvPr id="6" name="Rectangle 5"/>
          <p:cNvSpPr/>
          <p:nvPr/>
        </p:nvSpPr>
        <p:spPr>
          <a:xfrm>
            <a:off x="5785881" y="1869058"/>
            <a:ext cx="1512167" cy="238571"/>
          </a:xfrm>
          <a:prstGeom prst="wedgeRectCallout">
            <a:avLst>
              <a:gd name="adj1" fmla="val -68115"/>
              <a:gd name="adj2" fmla="val 27891"/>
            </a:avLst>
          </a:prstGeom>
          <a:solidFill>
            <a:srgbClr val="E41D4B"/>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400" b="1" dirty="0">
                <a:solidFill>
                  <a:schemeClr val="bg1"/>
                </a:solidFill>
              </a:rPr>
              <a:t>Jusqu’à 4 000€</a:t>
            </a:r>
          </a:p>
        </p:txBody>
      </p:sp>
      <p:sp>
        <p:nvSpPr>
          <p:cNvPr id="7" name="Rectangle 6"/>
          <p:cNvSpPr/>
          <p:nvPr/>
        </p:nvSpPr>
        <p:spPr>
          <a:xfrm>
            <a:off x="6948264" y="2563812"/>
            <a:ext cx="1500269" cy="288033"/>
          </a:xfrm>
          <a:prstGeom prst="wedgeRectCallout">
            <a:avLst>
              <a:gd name="adj1" fmla="val -66407"/>
              <a:gd name="adj2" fmla="val 25006"/>
            </a:avLst>
          </a:prstGeom>
          <a:solidFill>
            <a:srgbClr val="003F7A"/>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400" b="1" dirty="0">
                <a:solidFill>
                  <a:schemeClr val="bg1"/>
                </a:solidFill>
              </a:rPr>
              <a:t>Jusqu’à 6 000€</a:t>
            </a:r>
          </a:p>
        </p:txBody>
      </p:sp>
      <p:sp>
        <p:nvSpPr>
          <p:cNvPr id="8" name="Rectangle 7"/>
          <p:cNvSpPr/>
          <p:nvPr/>
        </p:nvSpPr>
        <p:spPr>
          <a:xfrm>
            <a:off x="5004049" y="3645024"/>
            <a:ext cx="1584176" cy="191294"/>
          </a:xfrm>
          <a:prstGeom prst="wedgeRectCallout">
            <a:avLst>
              <a:gd name="adj1" fmla="val -35074"/>
              <a:gd name="adj2" fmla="val 85574"/>
            </a:avLst>
          </a:prstGeom>
          <a:solidFill>
            <a:srgbClr val="E41D4B"/>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400" b="1" dirty="0">
                <a:solidFill>
                  <a:schemeClr val="bg1"/>
                </a:solidFill>
              </a:rPr>
              <a:t>Jusqu’à 1 500€</a:t>
            </a:r>
          </a:p>
        </p:txBody>
      </p:sp>
      <p:sp>
        <p:nvSpPr>
          <p:cNvPr id="9" name="Rectangle 8"/>
          <p:cNvSpPr/>
          <p:nvPr/>
        </p:nvSpPr>
        <p:spPr>
          <a:xfrm>
            <a:off x="4595610" y="4295086"/>
            <a:ext cx="1440160" cy="154496"/>
          </a:xfrm>
          <a:prstGeom prst="wedgeRectCallout">
            <a:avLst>
              <a:gd name="adj1" fmla="val -66976"/>
              <a:gd name="adj2" fmla="val 22123"/>
            </a:avLst>
          </a:prstGeom>
          <a:solidFill>
            <a:srgbClr val="003F7A"/>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400" b="1" dirty="0">
                <a:solidFill>
                  <a:schemeClr val="bg1"/>
                </a:solidFill>
              </a:rPr>
              <a:t>Jusqu’à 4000€</a:t>
            </a:r>
          </a:p>
        </p:txBody>
      </p:sp>
      <p:sp>
        <p:nvSpPr>
          <p:cNvPr id="10" name="Rectangle 9"/>
          <p:cNvSpPr/>
          <p:nvPr/>
        </p:nvSpPr>
        <p:spPr>
          <a:xfrm>
            <a:off x="168871" y="5589239"/>
            <a:ext cx="8064896" cy="830997"/>
          </a:xfrm>
          <a:prstGeom prst="rect">
            <a:avLst/>
          </a:prstGeom>
        </p:spPr>
        <p:txBody>
          <a:bodyPr wrap="square">
            <a:spAutoFit/>
          </a:bodyPr>
          <a:lstStyle/>
          <a:p>
            <a:pPr lvl="1">
              <a:lnSpc>
                <a:spcPct val="150000"/>
              </a:lnSpc>
              <a:buClr>
                <a:srgbClr val="003F7A"/>
              </a:buClr>
              <a:buSzPct val="85000"/>
              <a:buFont typeface="Wingdings" panose="05000000000000000000" pitchFamily="2" charset="2"/>
              <a:buChar char="v"/>
              <a:defRPr/>
            </a:pPr>
            <a:r>
              <a:rPr kumimoji="1" lang="fr-FR" altLang="fr-FR" sz="2000" b="1" dirty="0">
                <a:solidFill>
                  <a:srgbClr val="003F7A"/>
                </a:solidFill>
                <a:sym typeface="Monotype Sorts"/>
              </a:rPr>
              <a:t> Aide pour l’hébergement d’urgence</a:t>
            </a:r>
          </a:p>
          <a:p>
            <a:pPr lvl="2">
              <a:lnSpc>
                <a:spcPct val="150000"/>
              </a:lnSpc>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Nuitées d’hôtel, location de mobil-home, gîte, résidence sociale …</a:t>
            </a:r>
          </a:p>
        </p:txBody>
      </p:sp>
      <p:sp>
        <p:nvSpPr>
          <p:cNvPr id="11" name="Rectangle 10"/>
          <p:cNvSpPr/>
          <p:nvPr/>
        </p:nvSpPr>
        <p:spPr>
          <a:xfrm>
            <a:off x="168871" y="4581128"/>
            <a:ext cx="8208912" cy="1107996"/>
          </a:xfrm>
          <a:prstGeom prst="rect">
            <a:avLst/>
          </a:prstGeom>
        </p:spPr>
        <p:txBody>
          <a:bodyPr wrap="square">
            <a:spAutoFit/>
          </a:bodyPr>
          <a:lstStyle/>
          <a:p>
            <a:pPr lvl="1">
              <a:lnSpc>
                <a:spcPct val="150000"/>
              </a:lnSpc>
              <a:buClr>
                <a:srgbClr val="003F7A"/>
              </a:buClr>
              <a:buSzPct val="85000"/>
              <a:buFont typeface="Wingdings" panose="05000000000000000000" pitchFamily="2" charset="2"/>
              <a:buChar char="v"/>
              <a:defRPr/>
            </a:pPr>
            <a:r>
              <a:rPr kumimoji="1" lang="fr-FR" altLang="fr-FR" sz="2000" b="1" dirty="0">
                <a:solidFill>
                  <a:srgbClr val="003F7A"/>
                </a:solidFill>
                <a:sym typeface="Monotype Sorts"/>
              </a:rPr>
              <a:t>Aide pour l’accès au logement des salariés sans hébergement :</a:t>
            </a:r>
          </a:p>
          <a:p>
            <a:pPr lvl="2">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Frais d’agence</a:t>
            </a:r>
          </a:p>
          <a:p>
            <a:pPr lvl="2">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Achat de mobilité de 1ere nécessité</a:t>
            </a:r>
          </a:p>
          <a:p>
            <a:pPr lvl="2">
              <a:buClr>
                <a:schemeClr val="tx1">
                  <a:lumMod val="65000"/>
                  <a:lumOff val="35000"/>
                </a:schemeClr>
              </a:buClr>
              <a:buSzPct val="85000"/>
              <a:buFont typeface="Wingdings" panose="05000000000000000000" pitchFamily="2" charset="2"/>
              <a:buChar char="Ø"/>
              <a:defRPr/>
            </a:pPr>
            <a:r>
              <a:rPr kumimoji="1" lang="fr-FR" altLang="fr-FR" sz="1200" b="1" dirty="0">
                <a:solidFill>
                  <a:schemeClr val="tx1">
                    <a:lumMod val="75000"/>
                    <a:lumOff val="25000"/>
                  </a:schemeClr>
                </a:solidFill>
                <a:sym typeface="Monotype Sorts"/>
              </a:rPr>
              <a:t>Frais de déménagement</a:t>
            </a:r>
          </a:p>
        </p:txBody>
      </p:sp>
      <p:sp>
        <p:nvSpPr>
          <p:cNvPr id="12" name="Rectangle 11"/>
          <p:cNvSpPr/>
          <p:nvPr/>
        </p:nvSpPr>
        <p:spPr>
          <a:xfrm>
            <a:off x="3922713" y="5206652"/>
            <a:ext cx="1392977" cy="238572"/>
          </a:xfrm>
          <a:prstGeom prst="wedgeRectCallout">
            <a:avLst>
              <a:gd name="adj1" fmla="val -68115"/>
              <a:gd name="adj2" fmla="val 27891"/>
            </a:avLst>
          </a:prstGeom>
          <a:solidFill>
            <a:srgbClr val="E41D4B"/>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400" b="1" dirty="0">
                <a:solidFill>
                  <a:schemeClr val="bg1"/>
                </a:solidFill>
              </a:rPr>
              <a:t>Jusqu’à 2 000€</a:t>
            </a:r>
          </a:p>
        </p:txBody>
      </p:sp>
      <p:sp>
        <p:nvSpPr>
          <p:cNvPr id="13" name="Rectangle 12"/>
          <p:cNvSpPr/>
          <p:nvPr/>
        </p:nvSpPr>
        <p:spPr>
          <a:xfrm>
            <a:off x="5954910" y="5783225"/>
            <a:ext cx="2422873" cy="443024"/>
          </a:xfrm>
          <a:prstGeom prst="wedgeRectCallout">
            <a:avLst>
              <a:gd name="adj1" fmla="val -69638"/>
              <a:gd name="adj2" fmla="val 28586"/>
            </a:avLst>
          </a:prstGeom>
          <a:solidFill>
            <a:srgbClr val="003F7A"/>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400" b="1" dirty="0">
                <a:solidFill>
                  <a:schemeClr val="bg1"/>
                </a:solidFill>
              </a:rPr>
              <a:t>Jusqu’à 2 500€</a:t>
            </a:r>
          </a:p>
          <a:p>
            <a:pPr algn="ctr">
              <a:defRPr/>
            </a:pPr>
            <a:r>
              <a:rPr lang="fr-FR" sz="1400" b="1" dirty="0">
                <a:solidFill>
                  <a:schemeClr val="bg1"/>
                </a:solidFill>
              </a:rPr>
              <a:t>selon la composition familiale</a:t>
            </a:r>
          </a:p>
        </p:txBody>
      </p:sp>
      <p:pic>
        <p:nvPicPr>
          <p:cNvPr id="14" name="Imag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96900"/>
            <a:ext cx="15843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3232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1"/>
          <p:cNvSpPr>
            <a:spLocks noGrp="1"/>
          </p:cNvSpPr>
          <p:nvPr>
            <p:ph type="body" sz="quarter" idx="4294967295"/>
          </p:nvPr>
        </p:nvSpPr>
        <p:spPr>
          <a:xfrm>
            <a:off x="1376322" y="3212976"/>
            <a:ext cx="5355918" cy="504056"/>
          </a:xfrm>
          <a:prstGeom prst="rect">
            <a:avLst/>
          </a:prstGeom>
        </p:spPr>
        <p:txBody>
          <a:bodyPr>
            <a:normAutofit fontScale="92500"/>
          </a:bodyPr>
          <a:lstStyle/>
          <a:p>
            <a:pPr marL="0" indent="0">
              <a:spcBef>
                <a:spcPts val="0"/>
              </a:spcBef>
              <a:buNone/>
            </a:pPr>
            <a:r>
              <a:rPr lang="fr-FR" b="1" dirty="0"/>
              <a:t>Votre interlocuteur privilégié : Sylvie GEISS</a:t>
            </a:r>
            <a:endParaRPr lang="fr-FR" b="1" dirty="0">
              <a:solidFill>
                <a:srgbClr val="003F7A"/>
              </a:solidFill>
            </a:endParaRPr>
          </a:p>
          <a:p>
            <a:pPr marL="0" indent="0">
              <a:lnSpc>
                <a:spcPct val="300000"/>
              </a:lnSpc>
              <a:spcBef>
                <a:spcPts val="0"/>
              </a:spcBef>
              <a:buNone/>
            </a:pPr>
            <a:endParaRPr lang="fr-FR" sz="2400" dirty="0">
              <a:solidFill>
                <a:srgbClr val="003F7A"/>
              </a:solidFill>
            </a:endParaRPr>
          </a:p>
        </p:txBody>
      </p:sp>
      <p:sp>
        <p:nvSpPr>
          <p:cNvPr id="6" name="ZoneTexte 5"/>
          <p:cNvSpPr txBox="1"/>
          <p:nvPr/>
        </p:nvSpPr>
        <p:spPr>
          <a:xfrm>
            <a:off x="1376322" y="4689156"/>
            <a:ext cx="5355918" cy="1046440"/>
          </a:xfrm>
          <a:prstGeom prst="rect">
            <a:avLst/>
          </a:prstGeom>
          <a:noFill/>
        </p:spPr>
        <p:txBody>
          <a:bodyPr wrap="square" rtlCol="0">
            <a:spAutoFit/>
          </a:bodyPr>
          <a:lstStyle/>
          <a:p>
            <a:r>
              <a:rPr lang="fr-FR" sz="1400" b="1" dirty="0">
                <a:solidFill>
                  <a:srgbClr val="003F7A"/>
                </a:solidFill>
              </a:rPr>
              <a:t>De nombreux outils et supports pour informer vos salariés…</a:t>
            </a:r>
          </a:p>
          <a:p>
            <a:r>
              <a:rPr lang="fr-FR" sz="1200" dirty="0"/>
              <a:t>Rendez-vous personnalisés | Forums | Permanences en entreprise | </a:t>
            </a:r>
            <a:r>
              <a:rPr lang="fr-FR" sz="1200" dirty="0" err="1"/>
              <a:t>Petits-déjeuners</a:t>
            </a:r>
            <a:r>
              <a:rPr lang="fr-FR" sz="1200" dirty="0"/>
              <a:t> d’information | Agences de proximité | E-mailings | Articles intranet | Extranets entreprises et salariés | Sites web | Dépliants | Affiches | Informations jointes aux bulletins de salaires ...</a:t>
            </a:r>
          </a:p>
        </p:txBody>
      </p:sp>
      <p:sp>
        <p:nvSpPr>
          <p:cNvPr id="7" name="Espace réservé du texte 1"/>
          <p:cNvSpPr>
            <a:spLocks noGrp="1"/>
          </p:cNvSpPr>
          <p:nvPr>
            <p:ph type="body" sz="quarter" idx="11"/>
          </p:nvPr>
        </p:nvSpPr>
        <p:spPr>
          <a:xfrm>
            <a:off x="1376322" y="1219989"/>
            <a:ext cx="6940094" cy="1200899"/>
          </a:xfrm>
        </p:spPr>
        <p:txBody>
          <a:bodyPr>
            <a:normAutofit fontScale="92500" lnSpcReduction="10000"/>
          </a:bodyPr>
          <a:lstStyle/>
          <a:p>
            <a:r>
              <a:rPr lang="fr-FR" dirty="0">
                <a:solidFill>
                  <a:srgbClr val="E0004D"/>
                </a:solidFill>
                <a:latin typeface="+mn-lt"/>
                <a:cs typeface="+mn-cs"/>
              </a:rPr>
              <a:t>Action logement</a:t>
            </a:r>
            <a:br>
              <a:rPr lang="fr-FR" dirty="0"/>
            </a:br>
            <a:r>
              <a:rPr lang="fr-FR" dirty="0"/>
              <a:t>parlez-en avec nous !</a:t>
            </a:r>
          </a:p>
        </p:txBody>
      </p:sp>
      <p:pic>
        <p:nvPicPr>
          <p:cNvPr id="12" name="Imag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65789" y="3717032"/>
            <a:ext cx="280440" cy="286537"/>
          </a:xfrm>
          <a:prstGeom prst="rect">
            <a:avLst/>
          </a:prstGeom>
        </p:spPr>
      </p:pic>
      <p:sp>
        <p:nvSpPr>
          <p:cNvPr id="13" name="Espace réservé du texte 1"/>
          <p:cNvSpPr>
            <a:spLocks noGrp="1"/>
          </p:cNvSpPr>
          <p:nvPr>
            <p:ph type="body" sz="quarter" idx="4294967295"/>
          </p:nvPr>
        </p:nvSpPr>
        <p:spPr>
          <a:xfrm>
            <a:off x="1839476" y="3681044"/>
            <a:ext cx="3528392" cy="504056"/>
          </a:xfrm>
          <a:prstGeom prst="rect">
            <a:avLst/>
          </a:prstGeom>
        </p:spPr>
        <p:txBody>
          <a:bodyPr>
            <a:normAutofit/>
          </a:bodyPr>
          <a:lstStyle/>
          <a:p>
            <a:pPr marL="0" indent="0">
              <a:spcBef>
                <a:spcPts val="0"/>
              </a:spcBef>
              <a:buNone/>
            </a:pPr>
            <a:r>
              <a:rPr lang="fr-FR" sz="2000" dirty="0"/>
              <a:t>03 89 56 77 33 </a:t>
            </a:r>
            <a:endParaRPr lang="fr-FR" sz="2000" dirty="0">
              <a:solidFill>
                <a:srgbClr val="003F7A"/>
              </a:solidFill>
            </a:endParaRPr>
          </a:p>
        </p:txBody>
      </p:sp>
      <p:pic>
        <p:nvPicPr>
          <p:cNvPr id="14"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62009" y="4077104"/>
            <a:ext cx="288000" cy="288000"/>
          </a:xfrm>
          <a:prstGeom prst="rect">
            <a:avLst/>
          </a:prstGeom>
        </p:spPr>
      </p:pic>
      <p:sp>
        <p:nvSpPr>
          <p:cNvPr id="15" name="Espace réservé du texte 1"/>
          <p:cNvSpPr>
            <a:spLocks noGrp="1"/>
          </p:cNvSpPr>
          <p:nvPr>
            <p:ph type="body" sz="quarter" idx="4294967295"/>
          </p:nvPr>
        </p:nvSpPr>
        <p:spPr>
          <a:xfrm>
            <a:off x="1835696" y="4005064"/>
            <a:ext cx="3672408" cy="504056"/>
          </a:xfrm>
          <a:prstGeom prst="rect">
            <a:avLst/>
          </a:prstGeom>
        </p:spPr>
        <p:txBody>
          <a:bodyPr>
            <a:normAutofit/>
          </a:bodyPr>
          <a:lstStyle/>
          <a:p>
            <a:pPr marL="0" indent="0">
              <a:spcBef>
                <a:spcPts val="0"/>
              </a:spcBef>
              <a:buNone/>
            </a:pPr>
            <a:r>
              <a:rPr lang="fr-FR" sz="2000" dirty="0"/>
              <a:t>sylvie.geiss@actionlogement.fr</a:t>
            </a:r>
            <a:endParaRPr lang="fr-FR" sz="2000" dirty="0">
              <a:solidFill>
                <a:srgbClr val="003F7A"/>
              </a:solidFill>
            </a:endParaRPr>
          </a:p>
        </p:txBody>
      </p:sp>
    </p:spTree>
    <p:extLst>
      <p:ext uri="{BB962C8B-B14F-4D97-AF65-F5344CB8AC3E}">
        <p14:creationId xmlns:p14="http://schemas.microsoft.com/office/powerpoint/2010/main" val="2228935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numéro de diapositive 16"/>
          <p:cNvSpPr txBox="1">
            <a:spLocks/>
          </p:cNvSpPr>
          <p:nvPr/>
        </p:nvSpPr>
        <p:spPr bwMode="auto">
          <a:xfrm>
            <a:off x="8069263" y="6508750"/>
            <a:ext cx="1066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eaLnBrk="1" hangingPunct="1"/>
            <a:fld id="{E995378D-87D0-483B-81CB-19D6E25A0BEF}" type="slidenum">
              <a:rPr lang="fr-FR" altLang="fr-FR" sz="800">
                <a:solidFill>
                  <a:srgbClr val="898989"/>
                </a:solidFill>
                <a:latin typeface="Verdana" panose="020B0604030504040204" pitchFamily="34" charset="0"/>
              </a:rPr>
              <a:pPr algn="r" eaLnBrk="1" hangingPunct="1"/>
              <a:t>29</a:t>
            </a:fld>
            <a:endParaRPr lang="fr-FR" altLang="fr-FR" sz="800">
              <a:solidFill>
                <a:srgbClr val="898989"/>
              </a:solidFill>
              <a:latin typeface="Verdana" panose="020B0604030504040204" pitchFamily="34" charset="0"/>
            </a:endParaRPr>
          </a:p>
        </p:txBody>
      </p:sp>
      <p:sp>
        <p:nvSpPr>
          <p:cNvPr id="12" name="Titre 1"/>
          <p:cNvSpPr txBox="1">
            <a:spLocks/>
          </p:cNvSpPr>
          <p:nvPr/>
        </p:nvSpPr>
        <p:spPr>
          <a:xfrm>
            <a:off x="192388" y="87706"/>
            <a:ext cx="7812360" cy="536574"/>
          </a:xfrm>
          <a:prstGeom prst="rect">
            <a:avLst/>
          </a:prstGeom>
        </p:spPr>
        <p:txBody>
          <a:bodyPr/>
          <a:lstStyle>
            <a:lvl1pPr algn="ctr" defTabSz="914400" rtl="0" eaLnBrk="1" latinLnBrk="0" hangingPunct="1">
              <a:spcBef>
                <a:spcPct val="0"/>
              </a:spcBef>
              <a:buNone/>
              <a:defRPr kumimoji="0" lang="fr-FR" sz="2400" b="1" i="0" u="none" strike="noStrike" kern="1200" cap="all" spc="0" normalizeH="0" baseline="0" noProof="0" dirty="0">
                <a:ln>
                  <a:noFill/>
                </a:ln>
                <a:solidFill>
                  <a:srgbClr val="003F7A"/>
                </a:solidFill>
                <a:effectLst/>
                <a:uLnTx/>
                <a:uFillTx/>
                <a:latin typeface="Calibri"/>
                <a:ea typeface="+mn-ea"/>
                <a:cs typeface="+mn-cs"/>
              </a:defRPr>
            </a:lvl1pPr>
          </a:lstStyle>
          <a:p>
            <a:pPr marL="1706563" indent="-1706563" algn="l">
              <a:lnSpc>
                <a:spcPts val="1800"/>
              </a:lnSpc>
              <a:defRPr/>
            </a:pPr>
            <a:r>
              <a:rPr lang="fr-FR" sz="2200" dirty="0"/>
              <a:t>PLAFONDS PLI</a:t>
            </a:r>
            <a:r>
              <a:rPr lang="fr-FR" dirty="0"/>
              <a:t> </a:t>
            </a:r>
            <a:r>
              <a:rPr lang="fr-FR" sz="1600" dirty="0"/>
              <a:t>applicables aux prêts accession, PRÊT travaux,</a:t>
            </a:r>
            <a:br>
              <a:rPr lang="fr-FR" sz="1600" dirty="0"/>
            </a:br>
            <a:r>
              <a:rPr lang="fr-FR" sz="1600" dirty="0"/>
              <a:t>PRÊT agrandissement et à l’AIDE MOBILI-PASS®</a:t>
            </a:r>
            <a:endParaRPr lang="fr-FR" sz="1600" i="1" dirty="0"/>
          </a:p>
          <a:p>
            <a:pPr algn="l">
              <a:defRPr/>
            </a:pPr>
            <a:endParaRPr lang="fr-FR" dirty="0">
              <a:latin typeface="+mj-lt"/>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 y="692696"/>
            <a:ext cx="7696200" cy="4162425"/>
          </a:xfrm>
          <a:prstGeom prst="rect">
            <a:avLst/>
          </a:prstGeom>
        </p:spPr>
      </p:pic>
      <p:sp>
        <p:nvSpPr>
          <p:cNvPr id="5" name="ZoneTexte 4"/>
          <p:cNvSpPr txBox="1"/>
          <p:nvPr/>
        </p:nvSpPr>
        <p:spPr>
          <a:xfrm>
            <a:off x="723900" y="6032321"/>
            <a:ext cx="7659792" cy="276999"/>
          </a:xfrm>
          <a:prstGeom prst="rect">
            <a:avLst/>
          </a:prstGeom>
          <a:noFill/>
        </p:spPr>
        <p:txBody>
          <a:bodyPr wrap="square" rtlCol="0">
            <a:spAutoFit/>
          </a:bodyPr>
          <a:lstStyle/>
          <a:p>
            <a:pPr algn="ctr"/>
            <a:r>
              <a:rPr lang="fr-FR" b="1" baseline="30000" dirty="0">
                <a:solidFill>
                  <a:srgbClr val="EE2157"/>
                </a:solidFill>
              </a:rPr>
              <a:t>Pour connaître la zone géographique, un outil de recherche est à votre disposition sur www.actionlogement.fr.</a:t>
            </a:r>
          </a:p>
        </p:txBody>
      </p:sp>
      <p:sp>
        <p:nvSpPr>
          <p:cNvPr id="6" name="ZoneTexte 5"/>
          <p:cNvSpPr txBox="1"/>
          <p:nvPr/>
        </p:nvSpPr>
        <p:spPr>
          <a:xfrm>
            <a:off x="683568" y="4923537"/>
            <a:ext cx="7707028" cy="584775"/>
          </a:xfrm>
          <a:prstGeom prst="rect">
            <a:avLst/>
          </a:prstGeom>
          <a:noFill/>
        </p:spPr>
        <p:txBody>
          <a:bodyPr wrap="square" rtlCol="0">
            <a:spAutoFit/>
          </a:bodyPr>
          <a:lstStyle/>
          <a:p>
            <a:r>
              <a:rPr lang="fr-FR" b="1" baseline="30000" dirty="0">
                <a:solidFill>
                  <a:srgbClr val="EE2157"/>
                </a:solidFill>
              </a:rPr>
              <a:t>Ressources prises en compte</a:t>
            </a:r>
          </a:p>
          <a:p>
            <a:r>
              <a:rPr lang="fr-FR" sz="1500" b="1" baseline="30000" dirty="0"/>
              <a:t>Plafonds de ressources annuels </a:t>
            </a:r>
            <a:r>
              <a:rPr lang="fr-FR" sz="1500" baseline="30000" dirty="0"/>
              <a:t>(montants indiqués en gras) : à comparer au revenu fiscal de référence N-2 du ménage. </a:t>
            </a:r>
            <a:r>
              <a:rPr lang="fr-FR" sz="1500" b="1" baseline="30000" dirty="0"/>
              <a:t>En 2018</a:t>
            </a:r>
            <a:r>
              <a:rPr lang="fr-FR" sz="1500" baseline="30000" dirty="0"/>
              <a:t>, prendre en compte le(s) revenu(s) fiscal(aux) de référence du ménage indiqué(s) en ligne 25 du(des) </a:t>
            </a:r>
            <a:r>
              <a:rPr lang="fr-FR" sz="1500" b="1" baseline="30000" dirty="0"/>
              <a:t>avis d’impôt 2017 </a:t>
            </a:r>
            <a:r>
              <a:rPr lang="fr-FR" sz="1500" baseline="30000" dirty="0"/>
              <a:t>sur les</a:t>
            </a:r>
            <a:r>
              <a:rPr lang="fr-FR" sz="1500" b="1" baseline="30000" dirty="0"/>
              <a:t> revenus de l’année 2016</a:t>
            </a:r>
            <a:r>
              <a:rPr lang="fr-FR" sz="1500" baseline="30000" dirty="0"/>
              <a:t>.</a:t>
            </a:r>
            <a:endParaRPr lang="fr-FR" sz="1500" b="1" baseline="30000" dirty="0"/>
          </a:p>
        </p:txBody>
      </p:sp>
      <p:sp>
        <p:nvSpPr>
          <p:cNvPr id="8" name="ZoneTexte 7"/>
          <p:cNvSpPr txBox="1"/>
          <p:nvPr/>
        </p:nvSpPr>
        <p:spPr>
          <a:xfrm>
            <a:off x="676664" y="5478323"/>
            <a:ext cx="7707028" cy="830997"/>
          </a:xfrm>
          <a:prstGeom prst="rect">
            <a:avLst/>
          </a:prstGeom>
          <a:noFill/>
        </p:spPr>
        <p:txBody>
          <a:bodyPr wrap="square" rtlCol="0">
            <a:spAutoFit/>
          </a:bodyPr>
          <a:lstStyle/>
          <a:p>
            <a:r>
              <a:rPr lang="fr-FR" sz="1500" baseline="30000" dirty="0"/>
              <a:t>Autres montants (en 2ème colonne de chaque zone géographique) : estimation des ressources mensuelles par catégorie de ménage calculée sur la base du revenu fiscal de référence N-2 avant un abattement fiscal de 10%. Ce montant vous est donné à titre indicatif, le plafond annuel libellé en gras en 1ère colonne constituant le seul élément de référence réglementaire.</a:t>
            </a:r>
          </a:p>
          <a:p>
            <a:endParaRPr lang="fr-FR" dirty="0"/>
          </a:p>
        </p:txBody>
      </p:sp>
      <p:sp>
        <p:nvSpPr>
          <p:cNvPr id="9" name="Espace réservé du pied de page 8"/>
          <p:cNvSpPr>
            <a:spLocks noGrp="1"/>
          </p:cNvSpPr>
          <p:nvPr>
            <p:ph type="ftr" sz="quarter" idx="3"/>
          </p:nvPr>
        </p:nvSpPr>
        <p:spPr/>
        <p:txBody>
          <a:bodyPr/>
          <a:lstStyle/>
          <a:p>
            <a:r>
              <a:rPr lang="fr-FR"/>
              <a:t>Action Logement Services</a:t>
            </a:r>
            <a:endParaRPr lang="fr-FR" dirty="0"/>
          </a:p>
        </p:txBody>
      </p:sp>
      <p:sp>
        <p:nvSpPr>
          <p:cNvPr id="10" name="ZoneTexte 9"/>
          <p:cNvSpPr txBox="1"/>
          <p:nvPr/>
        </p:nvSpPr>
        <p:spPr>
          <a:xfrm>
            <a:off x="2699792" y="1063769"/>
            <a:ext cx="4176464" cy="276999"/>
          </a:xfrm>
          <a:prstGeom prst="rect">
            <a:avLst/>
          </a:prstGeom>
          <a:noFill/>
        </p:spPr>
        <p:txBody>
          <a:bodyPr wrap="square" rtlCol="0">
            <a:spAutoFit/>
          </a:bodyPr>
          <a:lstStyle/>
          <a:p>
            <a:r>
              <a:rPr lang="fr-FR" sz="1200" dirty="0">
                <a:solidFill>
                  <a:srgbClr val="FF0000"/>
                </a:solidFill>
              </a:rPr>
              <a:t>EN ATTENTE D’ACTUALISATION POUR 2018</a:t>
            </a:r>
          </a:p>
        </p:txBody>
      </p:sp>
    </p:spTree>
    <p:extLst>
      <p:ext uri="{BB962C8B-B14F-4D97-AF65-F5344CB8AC3E}">
        <p14:creationId xmlns:p14="http://schemas.microsoft.com/office/powerpoint/2010/main" val="3007507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1"/>
          </p:nvPr>
        </p:nvSpPr>
        <p:spPr>
          <a:xfrm>
            <a:off x="615238" y="732705"/>
            <a:ext cx="6775800" cy="538825"/>
          </a:xfrm>
        </p:spPr>
        <p:txBody>
          <a:bodyPr/>
          <a:lstStyle/>
          <a:p>
            <a:r>
              <a:rPr lang="fr-FR" dirty="0"/>
              <a:t>NOTRE VOCATION</a:t>
            </a:r>
          </a:p>
        </p:txBody>
      </p:sp>
      <p:sp>
        <p:nvSpPr>
          <p:cNvPr id="2" name="Rectangle 1"/>
          <p:cNvSpPr/>
          <p:nvPr/>
        </p:nvSpPr>
        <p:spPr>
          <a:xfrm>
            <a:off x="1542444" y="1559086"/>
            <a:ext cx="6223691" cy="646331"/>
          </a:xfrm>
          <a:prstGeom prst="rect">
            <a:avLst/>
          </a:prstGeom>
        </p:spPr>
        <p:txBody>
          <a:bodyPr wrap="none">
            <a:spAutoFit/>
          </a:bodyPr>
          <a:lstStyle/>
          <a:p>
            <a:pPr algn="ctr"/>
            <a:r>
              <a:rPr lang="fr-FR" b="1" cap="all" dirty="0">
                <a:solidFill>
                  <a:srgbClr val="E0004D"/>
                </a:solidFill>
                <a:latin typeface="Calibri"/>
                <a:cs typeface="Calibri"/>
              </a:rPr>
              <a:t>Faciliter L’ACCES AU logement pour favoriser l’emploi</a:t>
            </a:r>
          </a:p>
          <a:p>
            <a:pPr algn="ctr"/>
            <a:r>
              <a:rPr lang="fr-FR" b="1" cap="all" dirty="0">
                <a:solidFill>
                  <a:srgbClr val="E0004D"/>
                </a:solidFill>
                <a:latin typeface="Calibri"/>
                <a:cs typeface="Calibri"/>
              </a:rPr>
              <a:t>Le moteur d’une dynamique positive</a:t>
            </a:r>
          </a:p>
        </p:txBody>
      </p:sp>
      <p:sp>
        <p:nvSpPr>
          <p:cNvPr id="17" name="Espace réservé du pied de page 2"/>
          <p:cNvSpPr>
            <a:spLocks noGrp="1"/>
          </p:cNvSpPr>
          <p:nvPr>
            <p:ph type="ftr" sz="quarter" idx="3"/>
          </p:nvPr>
        </p:nvSpPr>
        <p:spPr>
          <a:xfrm>
            <a:off x="3124200" y="6429397"/>
            <a:ext cx="2895600" cy="285752"/>
          </a:xfrm>
        </p:spPr>
        <p:txBody>
          <a:bodyPr/>
          <a:lstStyle/>
          <a:p>
            <a:r>
              <a:rPr lang="fr-FR" dirty="0"/>
              <a:t>Action Logement Services</a:t>
            </a:r>
          </a:p>
        </p:txBody>
      </p:sp>
      <p:sp>
        <p:nvSpPr>
          <p:cNvPr id="3" name="ZoneTexte 2"/>
          <p:cNvSpPr txBox="1"/>
          <p:nvPr/>
        </p:nvSpPr>
        <p:spPr>
          <a:xfrm>
            <a:off x="615238" y="2432175"/>
            <a:ext cx="3560155" cy="1438855"/>
          </a:xfrm>
          <a:prstGeom prst="rect">
            <a:avLst/>
          </a:prstGeom>
          <a:noFill/>
        </p:spPr>
        <p:txBody>
          <a:bodyPr wrap="square" rtlCol="0">
            <a:spAutoFit/>
          </a:bodyPr>
          <a:lstStyle/>
          <a:p>
            <a:pPr>
              <a:lnSpc>
                <a:spcPts val="1500"/>
              </a:lnSpc>
            </a:pPr>
            <a:r>
              <a:rPr lang="fr-FR" sz="1500" b="1" dirty="0">
                <a:solidFill>
                  <a:srgbClr val="E0004D"/>
                </a:solidFill>
              </a:rPr>
              <a:t>Faciliter l’accès au logement des salariés </a:t>
            </a:r>
          </a:p>
          <a:p>
            <a:pPr>
              <a:lnSpc>
                <a:spcPts val="1500"/>
              </a:lnSpc>
            </a:pPr>
            <a:r>
              <a:rPr lang="fr-FR" sz="1400" dirty="0"/>
              <a:t>Notre rôle est d’accompagner les salariés partout en France dans leur mobilité résidentielle et professionnelle, quels que soient leurs ambitions, leurs projets et leur budget (aides financières, services, attributions de logements).</a:t>
            </a:r>
          </a:p>
        </p:txBody>
      </p:sp>
      <p:sp>
        <p:nvSpPr>
          <p:cNvPr id="14" name="ZoneTexte 13"/>
          <p:cNvSpPr txBox="1"/>
          <p:nvPr/>
        </p:nvSpPr>
        <p:spPr>
          <a:xfrm>
            <a:off x="5004049" y="2420888"/>
            <a:ext cx="3816423" cy="1246495"/>
          </a:xfrm>
          <a:prstGeom prst="rect">
            <a:avLst/>
          </a:prstGeom>
          <a:noFill/>
        </p:spPr>
        <p:txBody>
          <a:bodyPr wrap="square" rtlCol="0">
            <a:spAutoFit/>
          </a:bodyPr>
          <a:lstStyle/>
          <a:p>
            <a:pPr>
              <a:lnSpc>
                <a:spcPts val="1500"/>
              </a:lnSpc>
            </a:pPr>
            <a:r>
              <a:rPr lang="fr-FR" sz="1500" b="1" dirty="0">
                <a:solidFill>
                  <a:srgbClr val="E0004D"/>
                </a:solidFill>
              </a:rPr>
              <a:t>Contribuer à la performance des entreprises</a:t>
            </a:r>
          </a:p>
          <a:p>
            <a:pPr>
              <a:lnSpc>
                <a:spcPts val="1500"/>
              </a:lnSpc>
            </a:pPr>
            <a:r>
              <a:rPr lang="fr-FR" sz="1400" dirty="0"/>
              <a:t>Grâce à nos solutions logement, </a:t>
            </a:r>
          </a:p>
          <a:p>
            <a:pPr>
              <a:lnSpc>
                <a:spcPts val="1500"/>
              </a:lnSpc>
            </a:pPr>
            <a:r>
              <a:rPr lang="fr-FR" sz="1400" dirty="0"/>
              <a:t>nous accompagnons les politiques sociales </a:t>
            </a:r>
            <a:br>
              <a:rPr lang="fr-FR" sz="1400" dirty="0"/>
            </a:br>
            <a:r>
              <a:rPr lang="fr-FR" sz="1400" dirty="0"/>
              <a:t>des entreprises pour leur permettre d’attirer </a:t>
            </a:r>
            <a:br>
              <a:rPr lang="fr-FR" sz="1400" dirty="0"/>
            </a:br>
            <a:r>
              <a:rPr lang="fr-FR" sz="1400" dirty="0"/>
              <a:t>les compétences dont elles ont besoin, </a:t>
            </a:r>
            <a:br>
              <a:rPr lang="fr-FR" sz="1400" dirty="0"/>
            </a:br>
            <a:r>
              <a:rPr lang="fr-FR" sz="1400" dirty="0"/>
              <a:t>de faciliter l’intégration et de fidéliser les salariés.</a:t>
            </a:r>
          </a:p>
        </p:txBody>
      </p:sp>
      <p:sp>
        <p:nvSpPr>
          <p:cNvPr id="16" name="ZoneTexte 15"/>
          <p:cNvSpPr txBox="1"/>
          <p:nvPr/>
        </p:nvSpPr>
        <p:spPr>
          <a:xfrm>
            <a:off x="4976818" y="4509120"/>
            <a:ext cx="3816423" cy="1054135"/>
          </a:xfrm>
          <a:prstGeom prst="rect">
            <a:avLst/>
          </a:prstGeom>
          <a:noFill/>
        </p:spPr>
        <p:txBody>
          <a:bodyPr wrap="square" rtlCol="0">
            <a:spAutoFit/>
          </a:bodyPr>
          <a:lstStyle/>
          <a:p>
            <a:pPr>
              <a:lnSpc>
                <a:spcPts val="1500"/>
              </a:lnSpc>
            </a:pPr>
            <a:r>
              <a:rPr lang="fr-FR" sz="1500" b="1" dirty="0">
                <a:solidFill>
                  <a:srgbClr val="E0004D"/>
                </a:solidFill>
              </a:rPr>
              <a:t>Participer à la dynamique économique locale</a:t>
            </a:r>
          </a:p>
          <a:p>
            <a:pPr>
              <a:lnSpc>
                <a:spcPts val="1500"/>
              </a:lnSpc>
            </a:pPr>
            <a:r>
              <a:rPr lang="fr-FR" sz="1400" dirty="0"/>
              <a:t>Nous soutenons l’emploi localement et l’attractivité des territoires en répondant aux besoins spécifiques des entreprises et des salariés dans chaque bassin d’emploi.</a:t>
            </a:r>
            <a:endParaRPr lang="fr-FR" sz="1400" strike="sngStrike"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5743" y="3072227"/>
            <a:ext cx="371475"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778156" y="3791637"/>
            <a:ext cx="372534" cy="158786"/>
          </a:xfrm>
          <a:prstGeom prst="rect">
            <a:avLst/>
          </a:prstGeom>
        </p:spPr>
      </p:pic>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7103" y="4653136"/>
            <a:ext cx="3816424" cy="909751"/>
          </a:xfrm>
          <a:prstGeom prst="rect">
            <a:avLst/>
          </a:prstGeom>
        </p:spPr>
      </p:pic>
    </p:spTree>
    <p:extLst>
      <p:ext uri="{BB962C8B-B14F-4D97-AF65-F5344CB8AC3E}">
        <p14:creationId xmlns:p14="http://schemas.microsoft.com/office/powerpoint/2010/main" val="2486368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3"/>
          </p:nvPr>
        </p:nvSpPr>
        <p:spPr/>
        <p:txBody>
          <a:bodyPr/>
          <a:lstStyle/>
          <a:p>
            <a:r>
              <a:rPr lang="fr-FR">
                <a:solidFill>
                  <a:prstClr val="black">
                    <a:lumMod val="75000"/>
                    <a:lumOff val="25000"/>
                  </a:prstClr>
                </a:solidFill>
              </a:rPr>
              <a:t>Action Logement Services</a:t>
            </a:r>
            <a:endParaRPr lang="fr-FR" dirty="0">
              <a:solidFill>
                <a:prstClr val="black">
                  <a:lumMod val="75000"/>
                  <a:lumOff val="25000"/>
                </a:prstClr>
              </a:solidFill>
            </a:endParaRPr>
          </a:p>
        </p:txBody>
      </p:sp>
      <p:sp>
        <p:nvSpPr>
          <p:cNvPr id="2" name="Rectangle 1"/>
          <p:cNvSpPr/>
          <p:nvPr/>
        </p:nvSpPr>
        <p:spPr>
          <a:xfrm>
            <a:off x="643813" y="1770040"/>
            <a:ext cx="4572000" cy="4231928"/>
          </a:xfrm>
          <a:prstGeom prst="rect">
            <a:avLst/>
          </a:prstGeom>
        </p:spPr>
        <p:txBody>
          <a:bodyPr>
            <a:spAutoFit/>
          </a:bodyPr>
          <a:lstStyle/>
          <a:p>
            <a:r>
              <a:rPr lang="fr-FR" sz="2800" b="1" dirty="0">
                <a:solidFill>
                  <a:srgbClr val="E0004D"/>
                </a:solidFill>
              </a:rPr>
              <a:t>FACILITER LE LOGEMENT</a:t>
            </a:r>
          </a:p>
          <a:p>
            <a:r>
              <a:rPr lang="fr-FR" sz="2800" b="1" dirty="0">
                <a:solidFill>
                  <a:srgbClr val="003F7A"/>
                </a:solidFill>
              </a:rPr>
              <a:t>POUR FAVORISER L’EMPLOI</a:t>
            </a:r>
          </a:p>
          <a:p>
            <a:endParaRPr lang="fr-FR" sz="1600" dirty="0">
              <a:solidFill>
                <a:srgbClr val="000000"/>
              </a:solidFill>
            </a:endParaRPr>
          </a:p>
          <a:p>
            <a:r>
              <a:rPr lang="fr-FR" sz="1500" dirty="0">
                <a:solidFill>
                  <a:srgbClr val="000000"/>
                </a:solidFill>
              </a:rPr>
              <a:t>Le poids des dépenses de logement dans le budget des ménages s’est globalement accru au cours des vingt dernières années.</a:t>
            </a:r>
          </a:p>
          <a:p>
            <a:r>
              <a:rPr lang="fr-FR" sz="1500" dirty="0">
                <a:solidFill>
                  <a:srgbClr val="000000"/>
                </a:solidFill>
              </a:rPr>
              <a:t>Parallèlement, le marché de l’emploi s’est encore tendu et 90 % des embauches s’effectuent aujourd’hui en contrat précaire, ce qui pénalise notamment l’accès des jeunes à un logement et freine les mobilités professionnelles.</a:t>
            </a:r>
          </a:p>
          <a:p>
            <a:r>
              <a:rPr lang="fr-FR" sz="1500" dirty="0">
                <a:solidFill>
                  <a:srgbClr val="000000"/>
                </a:solidFill>
              </a:rPr>
              <a:t>Sujet de Société, </a:t>
            </a:r>
            <a:r>
              <a:rPr lang="fr-FR" sz="1500" b="1" dirty="0">
                <a:solidFill>
                  <a:srgbClr val="000000"/>
                </a:solidFill>
              </a:rPr>
              <a:t>le</a:t>
            </a:r>
            <a:r>
              <a:rPr lang="fr-FR" sz="1500" dirty="0">
                <a:solidFill>
                  <a:srgbClr val="000000"/>
                </a:solidFill>
              </a:rPr>
              <a:t> </a:t>
            </a:r>
            <a:r>
              <a:rPr lang="fr-FR" sz="1500" b="1" dirty="0">
                <a:solidFill>
                  <a:srgbClr val="000000"/>
                </a:solidFill>
              </a:rPr>
              <a:t>logement des salariés est aussi l’affaire des entreprises, dans une démarche de responsabilité sociale et de performance économique</a:t>
            </a:r>
            <a:r>
              <a:rPr lang="fr-FR" sz="1500" dirty="0">
                <a:solidFill>
                  <a:srgbClr val="000000"/>
                </a:solidFill>
              </a:rPr>
              <a:t>.</a:t>
            </a:r>
          </a:p>
          <a:p>
            <a:endParaRPr lang="fr-FR" sz="1400" b="1" dirty="0">
              <a:solidFill>
                <a:srgbClr val="EF2157"/>
              </a:solidFill>
            </a:endParaRPr>
          </a:p>
          <a:p>
            <a:r>
              <a:rPr lang="fr-FR" b="1" dirty="0">
                <a:solidFill>
                  <a:srgbClr val="EF2157"/>
                </a:solidFill>
              </a:rPr>
              <a:t>ALORS PARLONS-EN !</a:t>
            </a:r>
            <a:endParaRPr lang="fr-FR" dirty="0">
              <a:solidFill>
                <a:prstClr val="black"/>
              </a:solidFill>
            </a:endParaRPr>
          </a:p>
        </p:txBody>
      </p:sp>
      <p:sp>
        <p:nvSpPr>
          <p:cNvPr id="21" name="Rectangle 20"/>
          <p:cNvSpPr/>
          <p:nvPr/>
        </p:nvSpPr>
        <p:spPr>
          <a:xfrm>
            <a:off x="5364088" y="1350000"/>
            <a:ext cx="3348371" cy="5068800"/>
          </a:xfrm>
          <a:prstGeom prst="rect">
            <a:avLst/>
          </a:prstGeom>
          <a:solidFill>
            <a:srgbClr val="DBD9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9512" y="2156167"/>
            <a:ext cx="2737521" cy="3456466"/>
          </a:xfrm>
          <a:prstGeom prst="rect">
            <a:avLst/>
          </a:prstGeom>
        </p:spPr>
      </p:pic>
      <p:sp>
        <p:nvSpPr>
          <p:cNvPr id="24" name="Espace réservé du texte 4"/>
          <p:cNvSpPr>
            <a:spLocks noGrp="1"/>
          </p:cNvSpPr>
          <p:nvPr>
            <p:ph type="body" sz="quarter" idx="11"/>
          </p:nvPr>
        </p:nvSpPr>
        <p:spPr>
          <a:xfrm>
            <a:off x="643812" y="742230"/>
            <a:ext cx="7600595" cy="538825"/>
          </a:xfrm>
        </p:spPr>
        <p:txBody>
          <a:bodyPr>
            <a:normAutofit/>
          </a:bodyPr>
          <a:lstStyle/>
          <a:p>
            <a:r>
              <a:rPr lang="fr-FR" dirty="0"/>
              <a:t>Un enjeu de société pour tous</a:t>
            </a:r>
          </a:p>
        </p:txBody>
      </p:sp>
      <p:sp>
        <p:nvSpPr>
          <p:cNvPr id="7" name="Rectangle 6"/>
          <p:cNvSpPr/>
          <p:nvPr/>
        </p:nvSpPr>
        <p:spPr>
          <a:xfrm>
            <a:off x="5669512" y="5827330"/>
            <a:ext cx="2797526" cy="553998"/>
          </a:xfrm>
          <a:prstGeom prst="rect">
            <a:avLst/>
          </a:prstGeom>
        </p:spPr>
        <p:txBody>
          <a:bodyPr wrap="square">
            <a:spAutoFit/>
          </a:bodyPr>
          <a:lstStyle/>
          <a:p>
            <a:r>
              <a:rPr lang="fr-FR" sz="1000" i="1" dirty="0">
                <a:solidFill>
                  <a:prstClr val="white">
                    <a:lumMod val="50000"/>
                  </a:prstClr>
                </a:solidFill>
              </a:rPr>
              <a:t>* Source : Baromètre d’opinion sur le rapport emploi/logement « Regards croisés entreprises-salariés » - IFOP novembre 2015.</a:t>
            </a:r>
          </a:p>
        </p:txBody>
      </p:sp>
    </p:spTree>
    <p:extLst>
      <p:ext uri="{BB962C8B-B14F-4D97-AF65-F5344CB8AC3E}">
        <p14:creationId xmlns:p14="http://schemas.microsoft.com/office/powerpoint/2010/main" val="1364681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3"/>
          </p:nvPr>
        </p:nvSpPr>
        <p:spPr/>
        <p:txBody>
          <a:bodyPr/>
          <a:lstStyle/>
          <a:p>
            <a:r>
              <a:rPr lang="fr-FR"/>
              <a:t>Action Logement Services</a:t>
            </a:r>
            <a:endParaRPr lang="fr-FR" dirty="0"/>
          </a:p>
        </p:txBody>
      </p:sp>
      <p:pic>
        <p:nvPicPr>
          <p:cNvPr id="4" name="Imag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27584" y="2529000"/>
            <a:ext cx="788313" cy="900000"/>
          </a:xfrm>
          <a:prstGeom prst="rect">
            <a:avLst/>
          </a:prstGeom>
        </p:spPr>
      </p:pic>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501550" y="2529000"/>
            <a:ext cx="790175" cy="900000"/>
          </a:xfrm>
          <a:prstGeom prst="rect">
            <a:avLst/>
          </a:prstGeom>
        </p:spPr>
      </p:pic>
      <p:pic>
        <p:nvPicPr>
          <p:cNvPr id="7" name="Imag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177379" y="2529000"/>
            <a:ext cx="789241" cy="900000"/>
          </a:xfrm>
          <a:prstGeom prst="rect">
            <a:avLst/>
          </a:prstGeom>
        </p:spPr>
      </p:pic>
      <p:pic>
        <p:nvPicPr>
          <p:cNvPr id="8" name="Image 7"/>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852274" y="2526923"/>
            <a:ext cx="792000" cy="902077"/>
          </a:xfrm>
          <a:prstGeom prst="rect">
            <a:avLst/>
          </a:prstGeom>
        </p:spPr>
      </p:pic>
      <p:pic>
        <p:nvPicPr>
          <p:cNvPr id="9" name="Image 8"/>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7527169" y="2526923"/>
            <a:ext cx="790179" cy="900000"/>
          </a:xfrm>
          <a:prstGeom prst="rect">
            <a:avLst/>
          </a:prstGeom>
        </p:spPr>
      </p:pic>
      <p:sp>
        <p:nvSpPr>
          <p:cNvPr id="3" name="Rectangle 2"/>
          <p:cNvSpPr/>
          <p:nvPr/>
        </p:nvSpPr>
        <p:spPr>
          <a:xfrm>
            <a:off x="405426" y="3719109"/>
            <a:ext cx="1790310" cy="2492990"/>
          </a:xfrm>
          <a:prstGeom prst="rect">
            <a:avLst/>
          </a:prstGeom>
        </p:spPr>
        <p:txBody>
          <a:bodyPr wrap="square">
            <a:spAutoFit/>
          </a:bodyPr>
          <a:lstStyle/>
          <a:p>
            <a:r>
              <a:rPr lang="fr-FR" sz="1300" b="1" dirty="0"/>
              <a:t>Faciliter pour vos salariés l’accès à un logement abordable</a:t>
            </a:r>
            <a:br>
              <a:rPr lang="fr-FR" sz="1300" b="1" dirty="0"/>
            </a:br>
            <a:r>
              <a:rPr lang="fr-FR" sz="1300" b="1" dirty="0"/>
              <a:t>et près de leur travail.</a:t>
            </a:r>
          </a:p>
          <a:p>
            <a:r>
              <a:rPr lang="fr-FR" sz="1300" dirty="0"/>
              <a:t>Garanties, aides financières, locations sociales, intermédiaires et privées, logements temporaires en résidences hôtelières, résidences sociales et colocations...</a:t>
            </a:r>
          </a:p>
        </p:txBody>
      </p:sp>
      <p:sp>
        <p:nvSpPr>
          <p:cNvPr id="10" name="Rectangle 9"/>
          <p:cNvSpPr/>
          <p:nvPr/>
        </p:nvSpPr>
        <p:spPr>
          <a:xfrm>
            <a:off x="808421" y="1697033"/>
            <a:ext cx="826637" cy="369332"/>
          </a:xfrm>
          <a:prstGeom prst="rect">
            <a:avLst/>
          </a:prstGeom>
        </p:spPr>
        <p:txBody>
          <a:bodyPr wrap="none">
            <a:spAutoFit/>
          </a:bodyPr>
          <a:lstStyle/>
          <a:p>
            <a:pPr algn="ctr"/>
            <a:r>
              <a:rPr lang="fr-FR" b="1" dirty="0">
                <a:solidFill>
                  <a:srgbClr val="632F8F"/>
                </a:solidFill>
              </a:rPr>
              <a:t>LOUER</a:t>
            </a:r>
            <a:endParaRPr lang="fr-FR" dirty="0"/>
          </a:p>
        </p:txBody>
      </p:sp>
      <p:sp>
        <p:nvSpPr>
          <p:cNvPr id="13" name="Rectangle 12"/>
          <p:cNvSpPr/>
          <p:nvPr/>
        </p:nvSpPr>
        <p:spPr>
          <a:xfrm>
            <a:off x="2133618" y="3719109"/>
            <a:ext cx="1718302" cy="2092881"/>
          </a:xfrm>
          <a:prstGeom prst="rect">
            <a:avLst/>
          </a:prstGeom>
        </p:spPr>
        <p:txBody>
          <a:bodyPr wrap="square">
            <a:spAutoFit/>
          </a:bodyPr>
          <a:lstStyle/>
          <a:p>
            <a:r>
              <a:rPr lang="fr-FR" sz="1300" b="1" dirty="0"/>
              <a:t>Aider vos salariés à devenir propriétaire de leur résidence principale.</a:t>
            </a:r>
          </a:p>
          <a:p>
            <a:r>
              <a:rPr lang="fr-FR" sz="1300" dirty="0"/>
              <a:t>Prêt à l’acquisition,  conseil financier pour sécuriser le projet immobilier, offre de biens à l’achat, neufs ou anciens…</a:t>
            </a:r>
          </a:p>
        </p:txBody>
      </p:sp>
      <p:sp>
        <p:nvSpPr>
          <p:cNvPr id="15" name="Rectangle 14"/>
          <p:cNvSpPr/>
          <p:nvPr/>
        </p:nvSpPr>
        <p:spPr>
          <a:xfrm>
            <a:off x="3861810" y="3719109"/>
            <a:ext cx="1718302" cy="2492990"/>
          </a:xfrm>
          <a:prstGeom prst="rect">
            <a:avLst/>
          </a:prstGeom>
        </p:spPr>
        <p:txBody>
          <a:bodyPr wrap="square">
            <a:spAutoFit/>
          </a:bodyPr>
          <a:lstStyle/>
          <a:p>
            <a:r>
              <a:rPr lang="fr-FR" sz="1300" b="1" dirty="0"/>
              <a:t>Accompagner vos salariés dans leur projet de travaux.</a:t>
            </a:r>
          </a:p>
          <a:p>
            <a:r>
              <a:rPr lang="fr-FR" sz="1300" dirty="0"/>
              <a:t>Amélioration de la résidence principale, amélioration de la performance  énergétique, adaptation de  logement aux personnes  handicapées…</a:t>
            </a:r>
          </a:p>
        </p:txBody>
      </p:sp>
      <p:sp>
        <p:nvSpPr>
          <p:cNvPr id="16" name="Rectangle 15"/>
          <p:cNvSpPr/>
          <p:nvPr/>
        </p:nvSpPr>
        <p:spPr>
          <a:xfrm>
            <a:off x="5436096" y="3719109"/>
            <a:ext cx="1738202" cy="2092881"/>
          </a:xfrm>
          <a:prstGeom prst="rect">
            <a:avLst/>
          </a:prstGeom>
        </p:spPr>
        <p:txBody>
          <a:bodyPr wrap="square">
            <a:spAutoFit/>
          </a:bodyPr>
          <a:lstStyle/>
          <a:p>
            <a:r>
              <a:rPr lang="fr-FR" sz="1300" b="1" dirty="0"/>
              <a:t>Simplifier la mobilité professionnelle</a:t>
            </a:r>
          </a:p>
          <a:p>
            <a:r>
              <a:rPr lang="fr-FR" sz="1300" b="1" dirty="0"/>
              <a:t>et réussir l’installation de vos salariés recrutés ou mutés.</a:t>
            </a:r>
          </a:p>
          <a:p>
            <a:r>
              <a:rPr lang="fr-FR" sz="1300" dirty="0"/>
              <a:t>Accompagnement sur mesure, recherche de logements, aides financières, logements temporaires...</a:t>
            </a:r>
          </a:p>
        </p:txBody>
      </p:sp>
      <p:sp>
        <p:nvSpPr>
          <p:cNvPr id="17" name="Rectangle 16"/>
          <p:cNvSpPr/>
          <p:nvPr/>
        </p:nvSpPr>
        <p:spPr>
          <a:xfrm>
            <a:off x="7246186" y="3717032"/>
            <a:ext cx="1718302" cy="2092881"/>
          </a:xfrm>
          <a:prstGeom prst="rect">
            <a:avLst/>
          </a:prstGeom>
        </p:spPr>
        <p:txBody>
          <a:bodyPr wrap="square">
            <a:spAutoFit/>
          </a:bodyPr>
          <a:lstStyle/>
          <a:p>
            <a:r>
              <a:rPr lang="fr-FR" sz="1300" b="1" dirty="0"/>
              <a:t>Apporter une aide personnalisée</a:t>
            </a:r>
          </a:p>
          <a:p>
            <a:r>
              <a:rPr lang="fr-FR" sz="1300" b="1" dirty="0"/>
              <a:t>à vos salariés qui rencontrent des difficultés liées au logement.</a:t>
            </a:r>
          </a:p>
          <a:p>
            <a:r>
              <a:rPr lang="fr-FR" sz="1300" dirty="0"/>
              <a:t>Conseil et diagnostic personnel et confidentiel, aides financières ...</a:t>
            </a:r>
          </a:p>
        </p:txBody>
      </p:sp>
      <p:sp>
        <p:nvSpPr>
          <p:cNvPr id="18" name="Rectangle 17"/>
          <p:cNvSpPr/>
          <p:nvPr/>
        </p:nvSpPr>
        <p:spPr>
          <a:xfrm>
            <a:off x="2395819" y="1697033"/>
            <a:ext cx="1057212" cy="369332"/>
          </a:xfrm>
          <a:prstGeom prst="rect">
            <a:avLst/>
          </a:prstGeom>
        </p:spPr>
        <p:txBody>
          <a:bodyPr wrap="none">
            <a:spAutoFit/>
          </a:bodyPr>
          <a:lstStyle/>
          <a:p>
            <a:pPr algn="ctr"/>
            <a:r>
              <a:rPr lang="fr-FR" b="1" dirty="0">
                <a:solidFill>
                  <a:srgbClr val="EF7B08"/>
                </a:solidFill>
              </a:rPr>
              <a:t>ACHETER</a:t>
            </a:r>
            <a:endParaRPr lang="fr-FR" dirty="0">
              <a:solidFill>
                <a:srgbClr val="EF7B08"/>
              </a:solidFill>
            </a:endParaRPr>
          </a:p>
        </p:txBody>
      </p:sp>
      <p:sp>
        <p:nvSpPr>
          <p:cNvPr id="19" name="Rectangle 18"/>
          <p:cNvSpPr/>
          <p:nvPr/>
        </p:nvSpPr>
        <p:spPr>
          <a:xfrm>
            <a:off x="3805118" y="1558533"/>
            <a:ext cx="1510413" cy="646331"/>
          </a:xfrm>
          <a:prstGeom prst="rect">
            <a:avLst/>
          </a:prstGeom>
        </p:spPr>
        <p:txBody>
          <a:bodyPr wrap="none">
            <a:spAutoFit/>
          </a:bodyPr>
          <a:lstStyle/>
          <a:p>
            <a:pPr algn="ctr"/>
            <a:r>
              <a:rPr lang="fr-FR" b="1" dirty="0">
                <a:solidFill>
                  <a:srgbClr val="E35205"/>
                </a:solidFill>
              </a:rPr>
              <a:t>FAIRE </a:t>
            </a:r>
          </a:p>
          <a:p>
            <a:pPr algn="ctr"/>
            <a:r>
              <a:rPr lang="fr-FR" b="1" dirty="0">
                <a:solidFill>
                  <a:srgbClr val="E35205"/>
                </a:solidFill>
              </a:rPr>
              <a:t>DES TRAVAUX</a:t>
            </a:r>
            <a:endParaRPr lang="fr-FR" dirty="0">
              <a:solidFill>
                <a:srgbClr val="E35205"/>
              </a:solidFill>
            </a:endParaRPr>
          </a:p>
        </p:txBody>
      </p:sp>
      <p:sp>
        <p:nvSpPr>
          <p:cNvPr id="22" name="Rectangle 21"/>
          <p:cNvSpPr/>
          <p:nvPr/>
        </p:nvSpPr>
        <p:spPr>
          <a:xfrm>
            <a:off x="5743168" y="1697032"/>
            <a:ext cx="1010213" cy="369332"/>
          </a:xfrm>
          <a:prstGeom prst="rect">
            <a:avLst/>
          </a:prstGeom>
        </p:spPr>
        <p:txBody>
          <a:bodyPr wrap="none">
            <a:spAutoFit/>
          </a:bodyPr>
          <a:lstStyle/>
          <a:p>
            <a:pPr algn="ctr"/>
            <a:r>
              <a:rPr lang="fr-FR" b="1" dirty="0">
                <a:solidFill>
                  <a:srgbClr val="DF1995"/>
                </a:solidFill>
              </a:rPr>
              <a:t>BOUGER</a:t>
            </a:r>
            <a:endParaRPr lang="fr-FR" dirty="0">
              <a:solidFill>
                <a:srgbClr val="DF1995"/>
              </a:solidFill>
            </a:endParaRPr>
          </a:p>
        </p:txBody>
      </p:sp>
      <p:sp>
        <p:nvSpPr>
          <p:cNvPr id="23" name="Rectangle 22"/>
          <p:cNvSpPr/>
          <p:nvPr/>
        </p:nvSpPr>
        <p:spPr>
          <a:xfrm>
            <a:off x="7045575" y="1558532"/>
            <a:ext cx="1753365" cy="646331"/>
          </a:xfrm>
          <a:prstGeom prst="rect">
            <a:avLst/>
          </a:prstGeom>
        </p:spPr>
        <p:txBody>
          <a:bodyPr wrap="none">
            <a:spAutoFit/>
          </a:bodyPr>
          <a:lstStyle/>
          <a:p>
            <a:pPr algn="ctr"/>
            <a:r>
              <a:rPr lang="fr-FR" b="1" dirty="0">
                <a:solidFill>
                  <a:srgbClr val="84BD00"/>
                </a:solidFill>
              </a:rPr>
              <a:t>SURMONTER</a:t>
            </a:r>
          </a:p>
          <a:p>
            <a:pPr algn="ctr"/>
            <a:r>
              <a:rPr lang="fr-FR" b="1" dirty="0">
                <a:solidFill>
                  <a:srgbClr val="84BD00"/>
                </a:solidFill>
              </a:rPr>
              <a:t>DES DIFFICULTÉS</a:t>
            </a:r>
            <a:endParaRPr lang="fr-FR" dirty="0">
              <a:solidFill>
                <a:srgbClr val="84BD00"/>
              </a:solidFill>
            </a:endParaRPr>
          </a:p>
        </p:txBody>
      </p:sp>
      <p:sp>
        <p:nvSpPr>
          <p:cNvPr id="24" name="Espace réservé du texte 4"/>
          <p:cNvSpPr>
            <a:spLocks noGrp="1"/>
          </p:cNvSpPr>
          <p:nvPr>
            <p:ph type="body" sz="quarter" idx="11"/>
          </p:nvPr>
        </p:nvSpPr>
        <p:spPr>
          <a:xfrm>
            <a:off x="643812" y="742230"/>
            <a:ext cx="7096539" cy="538825"/>
          </a:xfrm>
        </p:spPr>
        <p:txBody>
          <a:bodyPr>
            <a:normAutofit/>
          </a:bodyPr>
          <a:lstStyle/>
          <a:p>
            <a:r>
              <a:rPr lang="fr-FR" dirty="0"/>
              <a:t>une large gamme de solutions</a:t>
            </a:r>
          </a:p>
        </p:txBody>
      </p:sp>
    </p:spTree>
    <p:extLst>
      <p:ext uri="{BB962C8B-B14F-4D97-AF65-F5344CB8AC3E}">
        <p14:creationId xmlns:p14="http://schemas.microsoft.com/office/powerpoint/2010/main" val="861758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3"/>
          </p:nvPr>
        </p:nvSpPr>
        <p:spPr/>
        <p:txBody>
          <a:bodyPr/>
          <a:lstStyle/>
          <a:p>
            <a:r>
              <a:rPr lang="fr-FR" dirty="0"/>
              <a:t>Action Logement Services</a:t>
            </a:r>
          </a:p>
        </p:txBody>
      </p:sp>
    </p:spTree>
    <p:extLst>
      <p:ext uri="{BB962C8B-B14F-4D97-AF65-F5344CB8AC3E}">
        <p14:creationId xmlns:p14="http://schemas.microsoft.com/office/powerpoint/2010/main" val="187079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14414" y="1484784"/>
            <a:ext cx="7750074" cy="4896544"/>
          </a:xfrm>
        </p:spPr>
        <p:txBody>
          <a:bodyPr>
            <a:normAutofit lnSpcReduction="10000"/>
          </a:bodyPr>
          <a:lstStyle/>
          <a:p>
            <a:r>
              <a:rPr lang="fr-FR" sz="2600" b="1" dirty="0"/>
              <a:t>Le logement social et intermédiaire</a:t>
            </a:r>
          </a:p>
          <a:p>
            <a:pPr marL="263525" indent="0">
              <a:spcBef>
                <a:spcPts val="0"/>
              </a:spcBef>
              <a:buNone/>
            </a:pPr>
            <a:r>
              <a:rPr lang="fr-FR" sz="2200" dirty="0"/>
              <a:t>Avec le patrimoine de nos filiales immobilières et celui de nos partenaires bailleurs nationaux et régionaux : </a:t>
            </a:r>
            <a:r>
              <a:rPr lang="fr-FR" sz="2200" b="1" dirty="0"/>
              <a:t>offre locative performante, diversifiée et adaptée à tous les salariés</a:t>
            </a:r>
            <a:r>
              <a:rPr lang="fr-FR" sz="2200" dirty="0"/>
              <a:t>.</a:t>
            </a:r>
            <a:endParaRPr lang="fr-FR" sz="2200" b="1" dirty="0">
              <a:solidFill>
                <a:srgbClr val="003F7A"/>
              </a:solidFill>
            </a:endParaRPr>
          </a:p>
          <a:p>
            <a:pPr>
              <a:spcBef>
                <a:spcPts val="1200"/>
              </a:spcBef>
            </a:pPr>
            <a:r>
              <a:rPr lang="fr-FR" sz="2600" b="1" dirty="0"/>
              <a:t>Les résidences temporaires</a:t>
            </a:r>
          </a:p>
          <a:p>
            <a:pPr marL="538163" indent="-182563">
              <a:lnSpc>
                <a:spcPts val="1600"/>
              </a:lnSpc>
              <a:buFont typeface="Arial" panose="020B0604020202020204" pitchFamily="34" charset="0"/>
              <a:buChar char="•"/>
            </a:pPr>
            <a:r>
              <a:rPr lang="fr-FR" sz="1600" dirty="0"/>
              <a:t>logements entièrement meublés et équipés (chambre, studio, appartement…), le plus souvent alliés à des services hôteliers</a:t>
            </a:r>
          </a:p>
          <a:p>
            <a:pPr marL="538163" indent="-182563">
              <a:lnSpc>
                <a:spcPts val="1600"/>
              </a:lnSpc>
              <a:buFont typeface="Arial" panose="020B0604020202020204" pitchFamily="34" charset="0"/>
              <a:buChar char="•"/>
            </a:pPr>
            <a:r>
              <a:rPr lang="fr-FR" sz="1600" dirty="0"/>
              <a:t>résidences pour jeunes travailleurs</a:t>
            </a:r>
          </a:p>
          <a:p>
            <a:pPr marL="538163" indent="-182563">
              <a:lnSpc>
                <a:spcPts val="1600"/>
              </a:lnSpc>
              <a:buFont typeface="Arial" panose="020B0604020202020204" pitchFamily="34" charset="0"/>
              <a:buChar char="•"/>
            </a:pPr>
            <a:r>
              <a:rPr lang="fr-FR" sz="1600" dirty="0"/>
              <a:t>résidences étudiantes</a:t>
            </a:r>
          </a:p>
          <a:p>
            <a:pPr marL="538163" indent="-182563">
              <a:lnSpc>
                <a:spcPts val="1600"/>
              </a:lnSpc>
              <a:buFont typeface="Arial" panose="020B0604020202020204" pitchFamily="34" charset="0"/>
              <a:buChar char="•"/>
            </a:pPr>
            <a:r>
              <a:rPr lang="fr-FR" sz="1600" dirty="0"/>
              <a:t>résidences temporaires en cas de difficultés.</a:t>
            </a:r>
          </a:p>
          <a:p>
            <a:pPr>
              <a:spcBef>
                <a:spcPts val="1200"/>
              </a:spcBef>
            </a:pPr>
            <a:r>
              <a:rPr lang="fr-FR" sz="2600" b="1" dirty="0"/>
              <a:t>La colocation</a:t>
            </a:r>
          </a:p>
          <a:p>
            <a:pPr marL="263525" indent="0">
              <a:spcBef>
                <a:spcPts val="0"/>
              </a:spcBef>
              <a:buNone/>
            </a:pPr>
            <a:r>
              <a:rPr lang="fr-FR" sz="2200" dirty="0"/>
              <a:t>Pour répondre aux </a:t>
            </a:r>
            <a:r>
              <a:rPr lang="fr-FR" sz="2200" b="1" dirty="0"/>
              <a:t>attentes des jeunes actifs </a:t>
            </a:r>
            <a:r>
              <a:rPr lang="fr-FR" sz="2200" dirty="0"/>
              <a:t>: recherche d’appartements entièrement meublés, situés en cœur de ville et à proximité des transports.</a:t>
            </a:r>
          </a:p>
          <a:p>
            <a:pPr marL="0" indent="0">
              <a:buNone/>
            </a:pPr>
            <a:endParaRPr lang="fr-FR" b="1" dirty="0">
              <a:solidFill>
                <a:srgbClr val="003F7A"/>
              </a:solidFill>
            </a:endParaRPr>
          </a:p>
        </p:txBody>
      </p:sp>
      <p:sp>
        <p:nvSpPr>
          <p:cNvPr id="4" name="Espace réservé du pied de page 3"/>
          <p:cNvSpPr>
            <a:spLocks noGrp="1"/>
          </p:cNvSpPr>
          <p:nvPr>
            <p:ph type="ftr" sz="quarter" idx="3"/>
          </p:nvPr>
        </p:nvSpPr>
        <p:spPr/>
        <p:txBody>
          <a:bodyPr/>
          <a:lstStyle/>
          <a:p>
            <a:r>
              <a:rPr lang="fr-FR"/>
              <a:t>Action Logement Services</a:t>
            </a:r>
            <a:endParaRPr lang="fr-FR" dirty="0"/>
          </a:p>
        </p:txBody>
      </p:sp>
      <p:sp>
        <p:nvSpPr>
          <p:cNvPr id="5" name="Text Placeholder 12"/>
          <p:cNvSpPr>
            <a:spLocks noGrp="1"/>
          </p:cNvSpPr>
          <p:nvPr>
            <p:ph type="body" sz="quarter" idx="1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solidFill>
                  <a:srgbClr val="702F8A"/>
                </a:solidFill>
              </a:rPr>
              <a:t>L’offre DE LOGEMENTS</a:t>
            </a:r>
          </a:p>
        </p:txBody>
      </p:sp>
    </p:spTree>
    <p:extLst>
      <p:ext uri="{BB962C8B-B14F-4D97-AF65-F5344CB8AC3E}">
        <p14:creationId xmlns:p14="http://schemas.microsoft.com/office/powerpoint/2010/main" val="401115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5536" y="1340768"/>
            <a:ext cx="8424936" cy="4896544"/>
          </a:xfrm>
        </p:spPr>
        <p:txBody>
          <a:bodyPr>
            <a:normAutofit/>
          </a:bodyPr>
          <a:lstStyle/>
          <a:p>
            <a:pPr marL="0" indent="0" algn="just">
              <a:lnSpc>
                <a:spcPct val="150000"/>
              </a:lnSpc>
              <a:spcBef>
                <a:spcPts val="0"/>
              </a:spcBef>
              <a:buNone/>
            </a:pPr>
            <a:r>
              <a:rPr lang="fr-FR" sz="1600" b="1" dirty="0">
                <a:solidFill>
                  <a:srgbClr val="702F8A"/>
                </a:solidFill>
              </a:rPr>
              <a:t>L’AVANCE LOCA-PASS® : le financement du dépôt de garantie</a:t>
            </a:r>
          </a:p>
          <a:p>
            <a:pPr algn="just">
              <a:lnSpc>
                <a:spcPct val="150000"/>
              </a:lnSpc>
              <a:spcBef>
                <a:spcPts val="0"/>
              </a:spcBef>
            </a:pPr>
            <a:r>
              <a:rPr lang="fr-FR" sz="1600" dirty="0"/>
              <a:t>Prêt* sans intérêt d’un montant maximal de 1 200 €</a:t>
            </a:r>
          </a:p>
          <a:p>
            <a:pPr algn="just">
              <a:lnSpc>
                <a:spcPct val="150000"/>
              </a:lnSpc>
              <a:spcBef>
                <a:spcPts val="0"/>
              </a:spcBef>
            </a:pPr>
            <a:r>
              <a:rPr lang="fr-FR" sz="1600" dirty="0"/>
              <a:t>Différé de 3 mois, remboursable sur 25 mois</a:t>
            </a:r>
          </a:p>
          <a:p>
            <a:pPr algn="just">
              <a:lnSpc>
                <a:spcPct val="150000"/>
              </a:lnSpc>
              <a:spcBef>
                <a:spcPts val="0"/>
              </a:spcBef>
            </a:pPr>
            <a:r>
              <a:rPr lang="fr-FR" sz="1600" dirty="0"/>
              <a:t>Mensualités minimales de 20 €</a:t>
            </a:r>
          </a:p>
          <a:p>
            <a:pPr algn="just">
              <a:lnSpc>
                <a:spcPct val="150000"/>
              </a:lnSpc>
              <a:spcBef>
                <a:spcPts val="0"/>
              </a:spcBef>
            </a:pPr>
            <a:r>
              <a:rPr lang="fr-FR" sz="1600" dirty="0"/>
              <a:t>Tous type de logement (parc social ou privé)</a:t>
            </a:r>
          </a:p>
          <a:p>
            <a:pPr marL="0" indent="0" algn="just">
              <a:lnSpc>
                <a:spcPct val="150000"/>
              </a:lnSpc>
              <a:spcBef>
                <a:spcPts val="0"/>
              </a:spcBef>
              <a:buNone/>
            </a:pPr>
            <a:r>
              <a:rPr lang="fr-FR" sz="1200" i="1" dirty="0"/>
              <a:t>*</a:t>
            </a:r>
            <a:r>
              <a:rPr lang="fr-FR" sz="1100" i="1" dirty="0"/>
              <a:t>Pour un prêt amortissable de 1200€ au taux débiteur fixe de 0 %, une durée de prêt de 25 mois après un différé de paiement de 3 mois, remboursement de 25 mensualités de 48 €, soit un TAEG fixe de 0 %. Le montant total dû par l'emprunteur est de 1200 €.</a:t>
            </a:r>
          </a:p>
          <a:p>
            <a:pPr marL="0" indent="0" algn="ctr">
              <a:lnSpc>
                <a:spcPct val="150000"/>
              </a:lnSpc>
              <a:spcBef>
                <a:spcPts val="0"/>
              </a:spcBef>
              <a:buNone/>
            </a:pPr>
            <a:r>
              <a:rPr lang="fr-FR" sz="800" dirty="0"/>
              <a:t>*</a:t>
            </a:r>
            <a:r>
              <a:rPr lang="fr-FR" sz="1000" dirty="0"/>
              <a:t>Aide soumise à conditions et octroyés dans la limite des fonds disponibles après accord d’Action Logement Services.</a:t>
            </a:r>
          </a:p>
          <a:p>
            <a:pPr marL="0" indent="0" algn="ctr">
              <a:lnSpc>
                <a:spcPct val="150000"/>
              </a:lnSpc>
              <a:spcBef>
                <a:spcPts val="0"/>
              </a:spcBef>
              <a:buNone/>
            </a:pPr>
            <a:endParaRPr lang="fr-FR" sz="1000" i="1" dirty="0"/>
          </a:p>
          <a:p>
            <a:pPr marL="0" indent="0" algn="just">
              <a:lnSpc>
                <a:spcPct val="150000"/>
              </a:lnSpc>
              <a:spcBef>
                <a:spcPts val="0"/>
              </a:spcBef>
              <a:buNone/>
            </a:pPr>
            <a:r>
              <a:rPr lang="fr-FR" sz="1600" b="1" dirty="0">
                <a:solidFill>
                  <a:srgbClr val="702F8A"/>
                </a:solidFill>
              </a:rPr>
              <a:t>La GARANTIE LOCA-PASS®: une garantie pour louer dans le parc social **</a:t>
            </a:r>
          </a:p>
          <a:p>
            <a:pPr>
              <a:lnSpc>
                <a:spcPct val="150000"/>
              </a:lnSpc>
              <a:spcBef>
                <a:spcPts val="0"/>
              </a:spcBef>
            </a:pPr>
            <a:r>
              <a:rPr lang="fr-FR" sz="1600" dirty="0"/>
              <a:t>Garantie gratuite de paiement des loyers et charges locatives sur une durée de 3 ans</a:t>
            </a:r>
          </a:p>
          <a:p>
            <a:pPr>
              <a:lnSpc>
                <a:spcPct val="150000"/>
              </a:lnSpc>
              <a:spcBef>
                <a:spcPts val="0"/>
              </a:spcBef>
            </a:pPr>
            <a:r>
              <a:rPr lang="fr-FR" sz="1600" dirty="0"/>
              <a:t>Prise en charge de 9 mois d’impayés maximum</a:t>
            </a:r>
          </a:p>
          <a:p>
            <a:pPr>
              <a:lnSpc>
                <a:spcPct val="150000"/>
              </a:lnSpc>
              <a:spcBef>
                <a:spcPts val="0"/>
              </a:spcBef>
            </a:pPr>
            <a:r>
              <a:rPr lang="fr-FR" sz="1600" dirty="0"/>
              <a:t>Mensualité garantie plafonnée à 2 000 €</a:t>
            </a:r>
            <a:endParaRPr lang="fr-FR" sz="1100" dirty="0"/>
          </a:p>
          <a:p>
            <a:pPr marL="0" indent="0">
              <a:lnSpc>
                <a:spcPct val="150000"/>
              </a:lnSpc>
              <a:spcBef>
                <a:spcPts val="0"/>
              </a:spcBef>
              <a:buNone/>
            </a:pPr>
            <a:r>
              <a:rPr lang="fr-FR" sz="1100" dirty="0"/>
              <a:t>** logements conventionnées APL ou ANAH et appartenant à un bailleur personne morale.</a:t>
            </a:r>
          </a:p>
        </p:txBody>
      </p:sp>
      <p:sp>
        <p:nvSpPr>
          <p:cNvPr id="4" name="Espace réservé du pied de page 3"/>
          <p:cNvSpPr>
            <a:spLocks noGrp="1"/>
          </p:cNvSpPr>
          <p:nvPr>
            <p:ph type="ftr" sz="quarter" idx="3"/>
          </p:nvPr>
        </p:nvSpPr>
        <p:spPr/>
        <p:txBody>
          <a:bodyPr/>
          <a:lstStyle/>
          <a:p>
            <a:r>
              <a:rPr lang="fr-FR" dirty="0">
                <a:solidFill>
                  <a:prstClr val="black">
                    <a:lumMod val="75000"/>
                    <a:lumOff val="25000"/>
                  </a:prstClr>
                </a:solidFill>
              </a:rPr>
              <a:t>Action Logement Services</a:t>
            </a:r>
          </a:p>
        </p:txBody>
      </p:sp>
      <p:sp>
        <p:nvSpPr>
          <p:cNvPr id="5" name="Text Placeholder 12"/>
          <p:cNvSpPr>
            <a:spLocks noGrp="1"/>
          </p:cNvSpPr>
          <p:nvPr>
            <p:ph type="body" sz="quarter" idx="1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solidFill>
                  <a:srgbClr val="702F8A"/>
                </a:solidFill>
              </a:rPr>
              <a:t>LES AIDES à LA LOCATION</a:t>
            </a:r>
          </a:p>
        </p:txBody>
      </p:sp>
      <p:sp>
        <p:nvSpPr>
          <p:cNvPr id="6" name="Titre 1"/>
          <p:cNvSpPr txBox="1">
            <a:spLocks/>
          </p:cNvSpPr>
          <p:nvPr/>
        </p:nvSpPr>
        <p:spPr bwMode="auto">
          <a:xfrm>
            <a:off x="0" y="6043866"/>
            <a:ext cx="9144000" cy="337462"/>
          </a:xfrm>
          <a:prstGeom prst="rect">
            <a:avLst/>
          </a:prstGeom>
          <a:no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ts val="1500"/>
              </a:lnSpc>
              <a:defRPr/>
            </a:pPr>
            <a:r>
              <a:rPr lang="fr-FR" sz="1200" kern="900" dirty="0">
                <a:solidFill>
                  <a:prstClr val="black"/>
                </a:solidFill>
                <a:cs typeface="Expletus Sans Medium"/>
              </a:rPr>
              <a:t>Un crédit vous engage et doit être remboursé. </a:t>
            </a:r>
          </a:p>
          <a:p>
            <a:pPr>
              <a:lnSpc>
                <a:spcPts val="1500"/>
              </a:lnSpc>
              <a:defRPr/>
            </a:pPr>
            <a:r>
              <a:rPr lang="fr-FR" sz="1200" kern="900" dirty="0">
                <a:solidFill>
                  <a:prstClr val="black"/>
                </a:solidFill>
                <a:cs typeface="Expletus Sans Medium"/>
              </a:rPr>
              <a:t>Vérifiez vos capacités de remboursement avant de vous engager</a:t>
            </a:r>
            <a:r>
              <a:rPr lang="fr-FR" sz="1200" i="1" kern="900" dirty="0">
                <a:solidFill>
                  <a:prstClr val="black"/>
                </a:solidFill>
                <a:cs typeface="Expletus Sans Medium"/>
              </a:rPr>
              <a:t>.</a:t>
            </a:r>
          </a:p>
        </p:txBody>
      </p:sp>
    </p:spTree>
    <p:extLst>
      <p:ext uri="{BB962C8B-B14F-4D97-AF65-F5344CB8AC3E}">
        <p14:creationId xmlns:p14="http://schemas.microsoft.com/office/powerpoint/2010/main" val="636816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14414" y="2156795"/>
            <a:ext cx="7534050" cy="4152525"/>
          </a:xfrm>
        </p:spPr>
        <p:txBody>
          <a:bodyPr>
            <a:normAutofit/>
          </a:bodyPr>
          <a:lstStyle/>
          <a:p>
            <a:pPr>
              <a:lnSpc>
                <a:spcPts val="2600"/>
              </a:lnSpc>
              <a:spcBef>
                <a:spcPts val="1200"/>
              </a:spcBef>
            </a:pPr>
            <a:r>
              <a:rPr lang="fr-FR" sz="2000" b="1" dirty="0"/>
              <a:t>Garantie gratuite </a:t>
            </a:r>
            <a:r>
              <a:rPr lang="fr-FR" sz="2000" dirty="0"/>
              <a:t>de paiement des loyers et charges locatives</a:t>
            </a:r>
          </a:p>
          <a:p>
            <a:pPr>
              <a:lnSpc>
                <a:spcPts val="2600"/>
              </a:lnSpc>
              <a:spcBef>
                <a:spcPts val="1200"/>
              </a:spcBef>
            </a:pPr>
            <a:r>
              <a:rPr lang="fr-FR" sz="2000" dirty="0"/>
              <a:t>Jeune de 30 ans au plus</a:t>
            </a:r>
            <a:r>
              <a:rPr lang="fr-FR" sz="2000" b="1" dirty="0">
                <a:solidFill>
                  <a:srgbClr val="702F8A"/>
                </a:solidFill>
              </a:rPr>
              <a:t>*</a:t>
            </a:r>
          </a:p>
          <a:p>
            <a:pPr>
              <a:lnSpc>
                <a:spcPts val="2400"/>
              </a:lnSpc>
              <a:spcBef>
                <a:spcPts val="1200"/>
              </a:spcBef>
            </a:pPr>
            <a:r>
              <a:rPr lang="fr-FR" sz="2000" dirty="0"/>
              <a:t>Salarié de plus de 30 ans embauché (ou avec promesse d’embauche) depuis moins de 6 mois (hors CDI confirmé) </a:t>
            </a:r>
          </a:p>
          <a:p>
            <a:pPr>
              <a:lnSpc>
                <a:spcPts val="2600"/>
              </a:lnSpc>
              <a:spcBef>
                <a:spcPts val="1200"/>
              </a:spcBef>
            </a:pPr>
            <a:r>
              <a:rPr lang="fr-FR" sz="2000" dirty="0"/>
              <a:t>Durée de </a:t>
            </a:r>
            <a:r>
              <a:rPr lang="fr-FR" sz="2000" b="1" dirty="0"/>
              <a:t>3 ans</a:t>
            </a:r>
            <a:endParaRPr lang="fr-FR" sz="2000" dirty="0"/>
          </a:p>
          <a:p>
            <a:pPr>
              <a:lnSpc>
                <a:spcPts val="2600"/>
              </a:lnSpc>
              <a:spcBef>
                <a:spcPts val="1200"/>
              </a:spcBef>
            </a:pPr>
            <a:r>
              <a:rPr lang="fr-FR" sz="2000" dirty="0"/>
              <a:t>Prise en charge de </a:t>
            </a:r>
            <a:r>
              <a:rPr lang="fr-FR" sz="2000" b="1" dirty="0"/>
              <a:t>36 mois d’impayés maximum</a:t>
            </a:r>
          </a:p>
          <a:p>
            <a:pPr>
              <a:lnSpc>
                <a:spcPts val="2400"/>
              </a:lnSpc>
              <a:spcBef>
                <a:spcPts val="1200"/>
              </a:spcBef>
            </a:pPr>
            <a:r>
              <a:rPr lang="fr-FR" sz="2000" dirty="0"/>
              <a:t>Montant maximal du loyer avec charges : 1 500 € sur Paris et 1 300 € sur le reste du territoire.</a:t>
            </a:r>
            <a:endParaRPr lang="fr-FR" sz="2000" b="1" dirty="0">
              <a:solidFill>
                <a:srgbClr val="E0004D"/>
              </a:solidFill>
            </a:endParaRPr>
          </a:p>
          <a:p>
            <a:pPr marL="0" indent="0">
              <a:lnSpc>
                <a:spcPct val="200000"/>
              </a:lnSpc>
              <a:buNone/>
            </a:pPr>
            <a:r>
              <a:rPr lang="fr-FR" sz="1200" b="1" dirty="0">
                <a:solidFill>
                  <a:srgbClr val="702F8A"/>
                </a:solidFill>
              </a:rPr>
              <a:t>*</a:t>
            </a:r>
            <a:r>
              <a:rPr lang="fr-FR" sz="1300" b="1" i="1" dirty="0">
                <a:solidFill>
                  <a:srgbClr val="E0004D"/>
                </a:solidFill>
              </a:rPr>
              <a:t> </a:t>
            </a:r>
            <a:r>
              <a:rPr lang="fr-FR" sz="1200" i="1" dirty="0"/>
              <a:t>jusqu’au 31ème anniversaire - </a:t>
            </a:r>
            <a:r>
              <a:rPr lang="fr-FR" altLang="fr-FR" sz="1200" i="1" dirty="0"/>
              <a:t>hors étudiants non boursiers rattachés au foyer fiscal des parents.</a:t>
            </a:r>
            <a:endParaRPr lang="fr-FR" sz="1200" i="1" dirty="0"/>
          </a:p>
        </p:txBody>
      </p:sp>
      <p:sp>
        <p:nvSpPr>
          <p:cNvPr id="5" name="Espace réservé du pied de page 4"/>
          <p:cNvSpPr>
            <a:spLocks noGrp="1"/>
          </p:cNvSpPr>
          <p:nvPr>
            <p:ph type="ftr" sz="quarter" idx="3"/>
          </p:nvPr>
        </p:nvSpPr>
        <p:spPr/>
        <p:txBody>
          <a:bodyPr/>
          <a:lstStyle/>
          <a:p>
            <a:r>
              <a:rPr lang="fr-FR" dirty="0"/>
              <a:t>Action Logement Services</a:t>
            </a:r>
          </a:p>
        </p:txBody>
      </p:sp>
      <p:sp>
        <p:nvSpPr>
          <p:cNvPr id="7" name="Rectangle 6"/>
          <p:cNvSpPr/>
          <p:nvPr/>
        </p:nvSpPr>
        <p:spPr>
          <a:xfrm>
            <a:off x="1" y="6093296"/>
            <a:ext cx="9143999" cy="261610"/>
          </a:xfrm>
          <a:prstGeom prst="rect">
            <a:avLst/>
          </a:prstGeom>
        </p:spPr>
        <p:txBody>
          <a:bodyPr wrap="square">
            <a:spAutoFit/>
          </a:bodyPr>
          <a:lstStyle/>
          <a:p>
            <a:pPr algn="ctr" fontAlgn="auto">
              <a:spcAft>
                <a:spcPts val="0"/>
              </a:spcAft>
              <a:defRPr/>
            </a:pPr>
            <a:r>
              <a:rPr lang="fr-FR" altLang="fr-FR" sz="1100" i="1" kern="900" spc="9" dirty="0">
                <a:cs typeface="Expletus Sans"/>
              </a:rPr>
              <a:t>Aide soumise à conditions</a:t>
            </a:r>
            <a:endParaRPr lang="fr-FR" sz="1100" i="1" dirty="0"/>
          </a:p>
        </p:txBody>
      </p:sp>
      <p:sp>
        <p:nvSpPr>
          <p:cNvPr id="10" name="ZoneTexte 9"/>
          <p:cNvSpPr txBox="1"/>
          <p:nvPr/>
        </p:nvSpPr>
        <p:spPr>
          <a:xfrm>
            <a:off x="1214414" y="1393612"/>
            <a:ext cx="7534050" cy="523220"/>
          </a:xfrm>
          <a:prstGeom prst="rect">
            <a:avLst/>
          </a:prstGeom>
          <a:noFill/>
        </p:spPr>
        <p:txBody>
          <a:bodyPr wrap="square" rtlCol="0">
            <a:spAutoFit/>
          </a:bodyPr>
          <a:lstStyle/>
          <a:p>
            <a:r>
              <a:rPr lang="fr-FR" sz="2400" b="1" dirty="0" err="1">
                <a:solidFill>
                  <a:srgbClr val="702F8A"/>
                </a:solidFill>
              </a:rPr>
              <a:t>Visale</a:t>
            </a:r>
            <a:r>
              <a:rPr lang="fr-FR" sz="2400" b="1" dirty="0"/>
              <a:t> : une garantie pour louer dans le </a:t>
            </a:r>
            <a:r>
              <a:rPr lang="fr-FR" sz="2800" b="1" dirty="0"/>
              <a:t>parc privé</a:t>
            </a:r>
            <a:endParaRPr lang="fr-FR" sz="2400" b="1" dirty="0"/>
          </a:p>
        </p:txBody>
      </p:sp>
      <p:sp>
        <p:nvSpPr>
          <p:cNvPr id="8" name="Text Placeholder 12"/>
          <p:cNvSpPr>
            <a:spLocks noGrp="1"/>
          </p:cNvSpPr>
          <p:nvPr>
            <p:ph type="body" sz="quarter" idx="11"/>
          </p:nvPr>
        </p:nvSpPr>
        <p:spPr>
          <a:xfrm>
            <a:off x="1214414" y="571480"/>
            <a:ext cx="7500990" cy="642941"/>
          </a:xfrm>
          <a:prstGeom prst="rect">
            <a:avLst/>
          </a:prstGeom>
        </p:spPr>
        <p:txBody>
          <a:bodyPr vert="horz" tIns="43200" bIns="72000" anchor="ctr" anchorCtr="0">
            <a:normAutofit/>
          </a:bodyPr>
          <a:lstStyle>
            <a:lvl1pPr marL="0" indent="0">
              <a:lnSpc>
                <a:spcPts val="1800"/>
              </a:lnSpc>
              <a:spcBef>
                <a:spcPts val="0"/>
              </a:spcBef>
              <a:buNone/>
              <a:defRPr sz="2400" b="1" cap="all" baseline="0">
                <a:solidFill>
                  <a:srgbClr val="003F7A"/>
                </a:solidFill>
                <a:latin typeface="Calibri"/>
                <a:cs typeface="Calibri"/>
              </a:defRPr>
            </a:lvl1pPr>
            <a:lvl2pPr marL="457200" indent="0">
              <a:buNone/>
              <a:defRPr sz="3200">
                <a:latin typeface="Calibri"/>
                <a:cs typeface="Calibri"/>
              </a:defRPr>
            </a:lvl2pPr>
            <a:lvl3pPr marL="914400" indent="0">
              <a:buNone/>
              <a:defRPr sz="3200">
                <a:latin typeface="Calibri"/>
                <a:cs typeface="Calibri"/>
              </a:defRPr>
            </a:lvl3pPr>
            <a:lvl4pPr marL="1371600" indent="0">
              <a:buNone/>
              <a:defRPr sz="3200">
                <a:latin typeface="Calibri"/>
                <a:cs typeface="Calibri"/>
              </a:defRPr>
            </a:lvl4pPr>
            <a:lvl5pPr marL="1828800" indent="0">
              <a:buNone/>
              <a:defRPr sz="3200">
                <a:latin typeface="Calibri"/>
                <a:cs typeface="Calibri"/>
              </a:defRPr>
            </a:lvl5pPr>
          </a:lstStyle>
          <a:p>
            <a:pPr lvl="0"/>
            <a:r>
              <a:rPr lang="fr-FR" dirty="0">
                <a:solidFill>
                  <a:srgbClr val="702F8A"/>
                </a:solidFill>
              </a:rPr>
              <a:t>LES AIDES À LA LOCATION</a:t>
            </a:r>
            <a:endParaRPr lang="fr-FR" cap="none" dirty="0">
              <a:solidFill>
                <a:srgbClr val="702F8A"/>
              </a:solidFill>
            </a:endParaRPr>
          </a:p>
        </p:txBody>
      </p:sp>
    </p:spTree>
    <p:extLst>
      <p:ext uri="{BB962C8B-B14F-4D97-AF65-F5344CB8AC3E}">
        <p14:creationId xmlns:p14="http://schemas.microsoft.com/office/powerpoint/2010/main" val="24424614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79BF58D3321F3499D8C2A487BC25000" ma:contentTypeVersion="" ma:contentTypeDescription="Crée un document." ma:contentTypeScope="" ma:versionID="c56fcd6e6815ffad1b1225f3758e9ced">
  <xsd:schema xmlns:xsd="http://www.w3.org/2001/XMLSchema" xmlns:xs="http://www.w3.org/2001/XMLSchema" xmlns:p="http://schemas.microsoft.com/office/2006/metadata/properties" targetNamespace="http://schemas.microsoft.com/office/2006/metadata/properties" ma:root="true" ma:fieldsID="3264158f0382c6d7b4dca080ff42ddd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1DAB76-357B-4E90-AFC6-209351A12698}">
  <ds:schemaRefs>
    <ds:schemaRef ds:uri="http://schemas.microsoft.com/sharepoint/v3/contenttype/forms"/>
  </ds:schemaRefs>
</ds:datastoreItem>
</file>

<file path=customXml/itemProps2.xml><?xml version="1.0" encoding="utf-8"?>
<ds:datastoreItem xmlns:ds="http://schemas.openxmlformats.org/officeDocument/2006/customXml" ds:itemID="{00D28428-6B54-46C7-B8D8-A3A9A3A09F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D031ECC-8789-4296-9786-78CD2273AF50}">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TotalTime>
  <Words>3091</Words>
  <Application>Microsoft Office PowerPoint</Application>
  <PresentationFormat>Affichage à l'écran (4:3)</PresentationFormat>
  <Paragraphs>327</Paragraphs>
  <Slides>29</Slides>
  <Notes>5</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29</vt:i4>
      </vt:variant>
    </vt:vector>
  </HeadingPairs>
  <TitlesOfParts>
    <vt:vector size="41" baseType="lpstr">
      <vt:lpstr>Arial</vt:lpstr>
      <vt:lpstr>Calibri</vt:lpstr>
      <vt:lpstr>Calibri Light</vt:lpstr>
      <vt:lpstr>Expletus Sans</vt:lpstr>
      <vt:lpstr>Expletus Sans Medium</vt:lpstr>
      <vt:lpstr>Lucida Grande</vt:lpstr>
      <vt:lpstr>Monotype Sorts</vt:lpstr>
      <vt:lpstr>Verdana</vt:lpstr>
      <vt:lpstr>Wingdings</vt:lpstr>
      <vt:lpstr>Wingdings 2</vt:lpstr>
      <vt:lpstr>Thème Office</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GIE 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ljao</dc:creator>
  <cp:lastModifiedBy>Monique Bertrand</cp:lastModifiedBy>
  <cp:revision>451</cp:revision>
  <cp:lastPrinted>2018-03-09T09:06:54Z</cp:lastPrinted>
  <dcterms:created xsi:type="dcterms:W3CDTF">2017-01-09T08:45:22Z</dcterms:created>
  <dcterms:modified xsi:type="dcterms:W3CDTF">2018-06-27T07:20:48Z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0x010100879BF58D3321F3499D8C2A487BC25000</vt:lpwstr>
  </property>
</Properties>
</file>