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5" r:id="rId2"/>
    <p:sldId id="335" r:id="rId3"/>
    <p:sldId id="353" r:id="rId4"/>
    <p:sldId id="341" r:id="rId5"/>
    <p:sldId id="329" r:id="rId6"/>
    <p:sldId id="357" r:id="rId7"/>
    <p:sldId id="358" r:id="rId8"/>
    <p:sldId id="352" r:id="rId9"/>
    <p:sldId id="354" r:id="rId10"/>
    <p:sldId id="359" r:id="rId11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2D2FFB8-03E9-428D-BF50-470838DDDD4A}">
          <p14:sldIdLst>
            <p14:sldId id="285"/>
            <p14:sldId id="335"/>
            <p14:sldId id="353"/>
            <p14:sldId id="341"/>
            <p14:sldId id="329"/>
            <p14:sldId id="357"/>
            <p14:sldId id="358"/>
            <p14:sldId id="352"/>
            <p14:sldId id="354"/>
            <p14:sldId id="359"/>
          </p14:sldIdLst>
        </p14:section>
        <p14:section name="Section sans titre" id="{69EC59A0-F3C5-4BBA-B8EE-76AA7331B2C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8486"/>
    <a:srgbClr val="4BACC6"/>
    <a:srgbClr val="7AB7BD"/>
    <a:srgbClr val="133139"/>
    <a:srgbClr val="276272"/>
    <a:srgbClr val="346368"/>
    <a:srgbClr val="1A476C"/>
    <a:srgbClr val="3A97B0"/>
    <a:srgbClr val="194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85018" autoAdjust="0"/>
  </p:normalViewPr>
  <p:slideViewPr>
    <p:cSldViewPr snapToGrid="0" showGuides="1">
      <p:cViewPr varScale="1">
        <p:scale>
          <a:sx n="69" d="100"/>
          <a:sy n="69" d="100"/>
        </p:scale>
        <p:origin x="44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42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Actions PME-ETI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Feuil1!$A$2:$A$32</c:f>
              <c:numCache>
                <c:formatCode>General</c:formatCode>
                <c:ptCount val="31"/>
                <c:pt idx="0">
                  <c:v>30</c:v>
                </c:pt>
                <c:pt idx="1">
                  <c:v>29</c:v>
                </c:pt>
                <c:pt idx="2">
                  <c:v>28</c:v>
                </c:pt>
                <c:pt idx="3">
                  <c:v>27</c:v>
                </c:pt>
                <c:pt idx="4">
                  <c:v>26</c:v>
                </c:pt>
                <c:pt idx="5">
                  <c:v>25</c:v>
                </c:pt>
                <c:pt idx="6">
                  <c:v>24</c:v>
                </c:pt>
                <c:pt idx="7">
                  <c:v>23</c:v>
                </c:pt>
                <c:pt idx="8">
                  <c:v>22</c:v>
                </c:pt>
                <c:pt idx="9">
                  <c:v>21</c:v>
                </c:pt>
                <c:pt idx="10">
                  <c:v>20</c:v>
                </c:pt>
                <c:pt idx="11">
                  <c:v>19</c:v>
                </c:pt>
                <c:pt idx="12">
                  <c:v>18</c:v>
                </c:pt>
                <c:pt idx="13">
                  <c:v>17</c:v>
                </c:pt>
                <c:pt idx="14">
                  <c:v>16</c:v>
                </c:pt>
                <c:pt idx="15">
                  <c:v>15</c:v>
                </c:pt>
                <c:pt idx="16">
                  <c:v>14</c:v>
                </c:pt>
                <c:pt idx="17">
                  <c:v>13</c:v>
                </c:pt>
                <c:pt idx="18">
                  <c:v>12</c:v>
                </c:pt>
                <c:pt idx="19">
                  <c:v>11</c:v>
                </c:pt>
                <c:pt idx="20">
                  <c:v>10</c:v>
                </c:pt>
                <c:pt idx="21">
                  <c:v>9</c:v>
                </c:pt>
                <c:pt idx="22">
                  <c:v>8</c:v>
                </c:pt>
                <c:pt idx="23">
                  <c:v>7</c:v>
                </c:pt>
                <c:pt idx="24">
                  <c:v>6</c:v>
                </c:pt>
                <c:pt idx="25">
                  <c:v>5</c:v>
                </c:pt>
                <c:pt idx="26">
                  <c:v>4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  <c:pt idx="30">
                  <c:v>0</c:v>
                </c:pt>
              </c:numCache>
            </c:numRef>
          </c:cat>
          <c:val>
            <c:numRef>
              <c:f>Feuil1!$B$2:$B$32</c:f>
              <c:numCache>
                <c:formatCode>0.0%</c:formatCode>
                <c:ptCount val="31"/>
                <c:pt idx="0">
                  <c:v>0.13</c:v>
                </c:pt>
                <c:pt idx="1">
                  <c:v>0.129</c:v>
                </c:pt>
                <c:pt idx="2">
                  <c:v>0.129</c:v>
                </c:pt>
                <c:pt idx="3">
                  <c:v>0.128</c:v>
                </c:pt>
                <c:pt idx="4">
                  <c:v>0.128</c:v>
                </c:pt>
                <c:pt idx="5">
                  <c:v>0.126</c:v>
                </c:pt>
                <c:pt idx="6">
                  <c:v>0.125</c:v>
                </c:pt>
                <c:pt idx="7">
                  <c:v>0.124</c:v>
                </c:pt>
                <c:pt idx="8">
                  <c:v>0.12300000000000001</c:v>
                </c:pt>
                <c:pt idx="9">
                  <c:v>0.121</c:v>
                </c:pt>
                <c:pt idx="10">
                  <c:v>0.11900000000000001</c:v>
                </c:pt>
                <c:pt idx="11">
                  <c:v>0.11699999999999999</c:v>
                </c:pt>
                <c:pt idx="12">
                  <c:v>0.114</c:v>
                </c:pt>
                <c:pt idx="13">
                  <c:v>0.111</c:v>
                </c:pt>
                <c:pt idx="14">
                  <c:v>0.107</c:v>
                </c:pt>
                <c:pt idx="15">
                  <c:v>0.10300000000000001</c:v>
                </c:pt>
                <c:pt idx="16">
                  <c:v>9.9000000000000005E-2</c:v>
                </c:pt>
                <c:pt idx="17">
                  <c:v>9.4E-2</c:v>
                </c:pt>
                <c:pt idx="18">
                  <c:v>8.8000000000000009E-2</c:v>
                </c:pt>
                <c:pt idx="19">
                  <c:v>8.1000000000000003E-2</c:v>
                </c:pt>
                <c:pt idx="20">
                  <c:v>7.400000000000001E-2</c:v>
                </c:pt>
                <c:pt idx="21">
                  <c:v>6.7000000000000004E-2</c:v>
                </c:pt>
                <c:pt idx="22">
                  <c:v>5.7999999999999996E-2</c:v>
                </c:pt>
                <c:pt idx="23">
                  <c:v>4.9000000000000002E-2</c:v>
                </c:pt>
                <c:pt idx="24">
                  <c:v>4.1000000000000002E-2</c:v>
                </c:pt>
                <c:pt idx="25">
                  <c:v>3.1E-2</c:v>
                </c:pt>
                <c:pt idx="26">
                  <c:v>2.1999999999999999E-2</c:v>
                </c:pt>
                <c:pt idx="27">
                  <c:v>1.2E-2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D-4B1E-9377-989B6937005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Actions Grandes Capi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Feuil1!$A$2:$A$32</c:f>
              <c:numCache>
                <c:formatCode>General</c:formatCode>
                <c:ptCount val="31"/>
                <c:pt idx="0">
                  <c:v>30</c:v>
                </c:pt>
                <c:pt idx="1">
                  <c:v>29</c:v>
                </c:pt>
                <c:pt idx="2">
                  <c:v>28</c:v>
                </c:pt>
                <c:pt idx="3">
                  <c:v>27</c:v>
                </c:pt>
                <c:pt idx="4">
                  <c:v>26</c:v>
                </c:pt>
                <c:pt idx="5">
                  <c:v>25</c:v>
                </c:pt>
                <c:pt idx="6">
                  <c:v>24</c:v>
                </c:pt>
                <c:pt idx="7">
                  <c:v>23</c:v>
                </c:pt>
                <c:pt idx="8">
                  <c:v>22</c:v>
                </c:pt>
                <c:pt idx="9">
                  <c:v>21</c:v>
                </c:pt>
                <c:pt idx="10">
                  <c:v>20</c:v>
                </c:pt>
                <c:pt idx="11">
                  <c:v>19</c:v>
                </c:pt>
                <c:pt idx="12">
                  <c:v>18</c:v>
                </c:pt>
                <c:pt idx="13">
                  <c:v>17</c:v>
                </c:pt>
                <c:pt idx="14">
                  <c:v>16</c:v>
                </c:pt>
                <c:pt idx="15">
                  <c:v>15</c:v>
                </c:pt>
                <c:pt idx="16">
                  <c:v>14</c:v>
                </c:pt>
                <c:pt idx="17">
                  <c:v>13</c:v>
                </c:pt>
                <c:pt idx="18">
                  <c:v>12</c:v>
                </c:pt>
                <c:pt idx="19">
                  <c:v>11</c:v>
                </c:pt>
                <c:pt idx="20">
                  <c:v>10</c:v>
                </c:pt>
                <c:pt idx="21">
                  <c:v>9</c:v>
                </c:pt>
                <c:pt idx="22">
                  <c:v>8</c:v>
                </c:pt>
                <c:pt idx="23">
                  <c:v>7</c:v>
                </c:pt>
                <c:pt idx="24">
                  <c:v>6</c:v>
                </c:pt>
                <c:pt idx="25">
                  <c:v>5</c:v>
                </c:pt>
                <c:pt idx="26">
                  <c:v>4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  <c:pt idx="30">
                  <c:v>0</c:v>
                </c:pt>
              </c:numCache>
            </c:numRef>
          </c:cat>
          <c:val>
            <c:numRef>
              <c:f>Feuil1!$C$2:$C$32</c:f>
              <c:numCache>
                <c:formatCode>0.0%</c:formatCode>
                <c:ptCount val="31"/>
                <c:pt idx="0">
                  <c:v>0.47</c:v>
                </c:pt>
                <c:pt idx="1">
                  <c:v>0.46799999999999997</c:v>
                </c:pt>
                <c:pt idx="2">
                  <c:v>0.46600000000000003</c:v>
                </c:pt>
                <c:pt idx="3">
                  <c:v>0.46299999999999997</c:v>
                </c:pt>
                <c:pt idx="4">
                  <c:v>0.46</c:v>
                </c:pt>
                <c:pt idx="5">
                  <c:v>0.45700000000000002</c:v>
                </c:pt>
                <c:pt idx="6">
                  <c:v>0.45299999999999996</c:v>
                </c:pt>
                <c:pt idx="7">
                  <c:v>0.44900000000000001</c:v>
                </c:pt>
                <c:pt idx="8">
                  <c:v>0.44299999999999995</c:v>
                </c:pt>
                <c:pt idx="9">
                  <c:v>0.43700000000000006</c:v>
                </c:pt>
                <c:pt idx="10">
                  <c:v>0.43</c:v>
                </c:pt>
                <c:pt idx="11">
                  <c:v>0.42100000000000004</c:v>
                </c:pt>
                <c:pt idx="12">
                  <c:v>0.41200000000000003</c:v>
                </c:pt>
                <c:pt idx="13">
                  <c:v>0.40100000000000002</c:v>
                </c:pt>
                <c:pt idx="14">
                  <c:v>0.38799999999999996</c:v>
                </c:pt>
                <c:pt idx="15">
                  <c:v>0.374</c:v>
                </c:pt>
                <c:pt idx="16">
                  <c:v>0.35700000000000004</c:v>
                </c:pt>
                <c:pt idx="17">
                  <c:v>0.33799999999999997</c:v>
                </c:pt>
                <c:pt idx="18">
                  <c:v>0.317</c:v>
                </c:pt>
                <c:pt idx="19">
                  <c:v>0.29399999999999998</c:v>
                </c:pt>
                <c:pt idx="20">
                  <c:v>0.26800000000000002</c:v>
                </c:pt>
                <c:pt idx="21">
                  <c:v>0.24</c:v>
                </c:pt>
                <c:pt idx="22">
                  <c:v>0.21</c:v>
                </c:pt>
                <c:pt idx="23">
                  <c:v>0.17899999999999999</c:v>
                </c:pt>
                <c:pt idx="24">
                  <c:v>0.14499999999999999</c:v>
                </c:pt>
                <c:pt idx="25">
                  <c:v>0.111</c:v>
                </c:pt>
                <c:pt idx="26">
                  <c:v>7.6999999999999999E-2</c:v>
                </c:pt>
                <c:pt idx="27">
                  <c:v>4.2999999999999997E-2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D-4B1E-9377-989B6937005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Obligations</c:v>
                </c:pt>
              </c:strCache>
            </c:strRef>
          </c:tx>
          <c:spPr>
            <a:solidFill>
              <a:srgbClr val="203A87"/>
            </a:solidFill>
            <a:ln>
              <a:noFill/>
            </a:ln>
            <a:effectLst/>
          </c:spPr>
          <c:invertIfNegative val="0"/>
          <c:cat>
            <c:numRef>
              <c:f>Feuil1!$A$2:$A$32</c:f>
              <c:numCache>
                <c:formatCode>General</c:formatCode>
                <c:ptCount val="31"/>
                <c:pt idx="0">
                  <c:v>30</c:v>
                </c:pt>
                <c:pt idx="1">
                  <c:v>29</c:v>
                </c:pt>
                <c:pt idx="2">
                  <c:v>28</c:v>
                </c:pt>
                <c:pt idx="3">
                  <c:v>27</c:v>
                </c:pt>
                <c:pt idx="4">
                  <c:v>26</c:v>
                </c:pt>
                <c:pt idx="5">
                  <c:v>25</c:v>
                </c:pt>
                <c:pt idx="6">
                  <c:v>24</c:v>
                </c:pt>
                <c:pt idx="7">
                  <c:v>23</c:v>
                </c:pt>
                <c:pt idx="8">
                  <c:v>22</c:v>
                </c:pt>
                <c:pt idx="9">
                  <c:v>21</c:v>
                </c:pt>
                <c:pt idx="10">
                  <c:v>20</c:v>
                </c:pt>
                <c:pt idx="11">
                  <c:v>19</c:v>
                </c:pt>
                <c:pt idx="12">
                  <c:v>18</c:v>
                </c:pt>
                <c:pt idx="13">
                  <c:v>17</c:v>
                </c:pt>
                <c:pt idx="14">
                  <c:v>16</c:v>
                </c:pt>
                <c:pt idx="15">
                  <c:v>15</c:v>
                </c:pt>
                <c:pt idx="16">
                  <c:v>14</c:v>
                </c:pt>
                <c:pt idx="17">
                  <c:v>13</c:v>
                </c:pt>
                <c:pt idx="18">
                  <c:v>12</c:v>
                </c:pt>
                <c:pt idx="19">
                  <c:v>11</c:v>
                </c:pt>
                <c:pt idx="20">
                  <c:v>10</c:v>
                </c:pt>
                <c:pt idx="21">
                  <c:v>9</c:v>
                </c:pt>
                <c:pt idx="22">
                  <c:v>8</c:v>
                </c:pt>
                <c:pt idx="23">
                  <c:v>7</c:v>
                </c:pt>
                <c:pt idx="24">
                  <c:v>6</c:v>
                </c:pt>
                <c:pt idx="25">
                  <c:v>5</c:v>
                </c:pt>
                <c:pt idx="26">
                  <c:v>4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  <c:pt idx="30">
                  <c:v>0</c:v>
                </c:pt>
              </c:numCache>
            </c:numRef>
          </c:cat>
          <c:val>
            <c:numRef>
              <c:f>Feuil1!$D$2:$D$32</c:f>
              <c:numCache>
                <c:formatCode>0.0%</c:formatCode>
                <c:ptCount val="31"/>
                <c:pt idx="0">
                  <c:v>0.4</c:v>
                </c:pt>
                <c:pt idx="1">
                  <c:v>0.40299999999999997</c:v>
                </c:pt>
                <c:pt idx="2">
                  <c:v>0.40500000000000003</c:v>
                </c:pt>
                <c:pt idx="3">
                  <c:v>0.40899999999999997</c:v>
                </c:pt>
                <c:pt idx="4">
                  <c:v>0.41200000000000003</c:v>
                </c:pt>
                <c:pt idx="5">
                  <c:v>0.41700000000000004</c:v>
                </c:pt>
                <c:pt idx="6">
                  <c:v>0.42200000000000004</c:v>
                </c:pt>
                <c:pt idx="7">
                  <c:v>0.42700000000000005</c:v>
                </c:pt>
                <c:pt idx="8">
                  <c:v>0.434</c:v>
                </c:pt>
                <c:pt idx="9">
                  <c:v>0.442</c:v>
                </c:pt>
                <c:pt idx="10">
                  <c:v>0.45100000000000001</c:v>
                </c:pt>
                <c:pt idx="11">
                  <c:v>0.46200000000000002</c:v>
                </c:pt>
                <c:pt idx="12">
                  <c:v>0.47399999999999998</c:v>
                </c:pt>
                <c:pt idx="13">
                  <c:v>0.48799999999999999</c:v>
                </c:pt>
                <c:pt idx="14">
                  <c:v>0.505</c:v>
                </c:pt>
                <c:pt idx="15">
                  <c:v>0.52300000000000002</c:v>
                </c:pt>
                <c:pt idx="16">
                  <c:v>0.54400000000000004</c:v>
                </c:pt>
                <c:pt idx="17">
                  <c:v>0.56799999999999995</c:v>
                </c:pt>
                <c:pt idx="18">
                  <c:v>0.59099999999999997</c:v>
                </c:pt>
                <c:pt idx="19">
                  <c:v>0.60799999999999998</c:v>
                </c:pt>
                <c:pt idx="20">
                  <c:v>0.61699999999999999</c:v>
                </c:pt>
                <c:pt idx="21">
                  <c:v>0.61599999999999999</c:v>
                </c:pt>
                <c:pt idx="22">
                  <c:v>0.60499999999999998</c:v>
                </c:pt>
                <c:pt idx="23">
                  <c:v>0.57899999999999996</c:v>
                </c:pt>
                <c:pt idx="24">
                  <c:v>0.53700000000000003</c:v>
                </c:pt>
                <c:pt idx="25">
                  <c:v>0.47700000000000004</c:v>
                </c:pt>
                <c:pt idx="26">
                  <c:v>0.39399999999999996</c:v>
                </c:pt>
                <c:pt idx="27">
                  <c:v>0.28899999999999998</c:v>
                </c:pt>
                <c:pt idx="28">
                  <c:v>0.16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5D-4B1E-9377-989B6937005E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Monétaire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Feuil1!$A$2:$A$32</c:f>
              <c:numCache>
                <c:formatCode>General</c:formatCode>
                <c:ptCount val="31"/>
                <c:pt idx="0">
                  <c:v>30</c:v>
                </c:pt>
                <c:pt idx="1">
                  <c:v>29</c:v>
                </c:pt>
                <c:pt idx="2">
                  <c:v>28</c:v>
                </c:pt>
                <c:pt idx="3">
                  <c:v>27</c:v>
                </c:pt>
                <c:pt idx="4">
                  <c:v>26</c:v>
                </c:pt>
                <c:pt idx="5">
                  <c:v>25</c:v>
                </c:pt>
                <c:pt idx="6">
                  <c:v>24</c:v>
                </c:pt>
                <c:pt idx="7">
                  <c:v>23</c:v>
                </c:pt>
                <c:pt idx="8">
                  <c:v>22</c:v>
                </c:pt>
                <c:pt idx="9">
                  <c:v>21</c:v>
                </c:pt>
                <c:pt idx="10">
                  <c:v>20</c:v>
                </c:pt>
                <c:pt idx="11">
                  <c:v>19</c:v>
                </c:pt>
                <c:pt idx="12">
                  <c:v>18</c:v>
                </c:pt>
                <c:pt idx="13">
                  <c:v>17</c:v>
                </c:pt>
                <c:pt idx="14">
                  <c:v>16</c:v>
                </c:pt>
                <c:pt idx="15">
                  <c:v>15</c:v>
                </c:pt>
                <c:pt idx="16">
                  <c:v>14</c:v>
                </c:pt>
                <c:pt idx="17">
                  <c:v>13</c:v>
                </c:pt>
                <c:pt idx="18">
                  <c:v>12</c:v>
                </c:pt>
                <c:pt idx="19">
                  <c:v>11</c:v>
                </c:pt>
                <c:pt idx="20">
                  <c:v>10</c:v>
                </c:pt>
                <c:pt idx="21">
                  <c:v>9</c:v>
                </c:pt>
                <c:pt idx="22">
                  <c:v>8</c:v>
                </c:pt>
                <c:pt idx="23">
                  <c:v>7</c:v>
                </c:pt>
                <c:pt idx="24">
                  <c:v>6</c:v>
                </c:pt>
                <c:pt idx="25">
                  <c:v>5</c:v>
                </c:pt>
                <c:pt idx="26">
                  <c:v>4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  <c:pt idx="30">
                  <c:v>0</c:v>
                </c:pt>
              </c:numCache>
            </c:numRef>
          </c:cat>
          <c:val>
            <c:numRef>
              <c:f>Feuil1!$E$2:$E$32</c:f>
              <c:numCache>
                <c:formatCode>0.0%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4.0000000000000001E-3</c:v>
                </c:pt>
                <c:pt idx="19">
                  <c:v>1.7000000000000001E-2</c:v>
                </c:pt>
                <c:pt idx="20">
                  <c:v>4.0999999999999995E-2</c:v>
                </c:pt>
                <c:pt idx="21">
                  <c:v>7.6999999999999999E-2</c:v>
                </c:pt>
                <c:pt idx="22">
                  <c:v>0.127</c:v>
                </c:pt>
                <c:pt idx="23">
                  <c:v>0.193</c:v>
                </c:pt>
                <c:pt idx="24">
                  <c:v>0.27699999999999997</c:v>
                </c:pt>
                <c:pt idx="25">
                  <c:v>0.38100000000000001</c:v>
                </c:pt>
                <c:pt idx="26">
                  <c:v>0.50700000000000001</c:v>
                </c:pt>
                <c:pt idx="27">
                  <c:v>0.65599999999999992</c:v>
                </c:pt>
                <c:pt idx="28">
                  <c:v>0.84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5D-4B1E-9377-989B69370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1548464"/>
        <c:axId val="491539056"/>
      </c:barChart>
      <c:catAx>
        <c:axId val="49154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539056"/>
        <c:crosses val="autoZero"/>
        <c:auto val="1"/>
        <c:lblAlgn val="ctr"/>
        <c:lblOffset val="100"/>
        <c:noMultiLvlLbl val="0"/>
      </c:catAx>
      <c:valAx>
        <c:axId val="49153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03A87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154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03A87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03A87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62AB716-359B-42AF-AEE2-01D3C2C2BA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1D147E-5E47-476B-B593-3A02087792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95567-EBE1-4336-B9DF-8BEABE44BA52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9520A9-BD93-4C44-8EA2-C08E5D4A3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022762-F11F-436C-AB0D-0323D0CE48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695EC-83FF-4C08-B0BD-D856C1801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61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4DDC7-75FD-4C8B-8192-CE3950D462D5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ABC4B-D8BD-445B-AAEE-1EC55DAA9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1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19601D6-239C-DC46-9DBC-FDB88978B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021" y="4128102"/>
            <a:ext cx="4699488" cy="1127876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8C674A9C-3563-49CD-8385-97B19DE0C4B6}"/>
              </a:ext>
            </a:extLst>
          </p:cNvPr>
          <p:cNvSpPr/>
          <p:nvPr userDrawn="1"/>
        </p:nvSpPr>
        <p:spPr>
          <a:xfrm>
            <a:off x="0" y="1095659"/>
            <a:ext cx="12192000" cy="280468"/>
          </a:xfrm>
          <a:custGeom>
            <a:avLst/>
            <a:gdLst/>
            <a:ahLst/>
            <a:cxnLst/>
            <a:rect l="l" t="t" r="r" b="b"/>
            <a:pathLst>
              <a:path w="1793239" h="1532889">
                <a:moveTo>
                  <a:pt x="0" y="1532890"/>
                </a:moveTo>
                <a:lnTo>
                  <a:pt x="1793189" y="1532890"/>
                </a:lnTo>
                <a:lnTo>
                  <a:pt x="1793189" y="0"/>
                </a:lnTo>
                <a:lnTo>
                  <a:pt x="0" y="0"/>
                </a:lnTo>
                <a:lnTo>
                  <a:pt x="0" y="153289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244E28B-FCB3-4BE8-880B-96CDB219038D}"/>
              </a:ext>
            </a:extLst>
          </p:cNvPr>
          <p:cNvSpPr/>
          <p:nvPr userDrawn="1"/>
        </p:nvSpPr>
        <p:spPr>
          <a:xfrm>
            <a:off x="0" y="1267675"/>
            <a:ext cx="12192000" cy="2741630"/>
          </a:xfrm>
          <a:custGeom>
            <a:avLst/>
            <a:gdLst/>
            <a:ahLst/>
            <a:cxnLst/>
            <a:rect l="l" t="t" r="r" b="b"/>
            <a:pathLst>
              <a:path w="1793239" h="1532889">
                <a:moveTo>
                  <a:pt x="0" y="1532890"/>
                </a:moveTo>
                <a:lnTo>
                  <a:pt x="1793189" y="1532890"/>
                </a:lnTo>
                <a:lnTo>
                  <a:pt x="1793189" y="0"/>
                </a:lnTo>
                <a:lnTo>
                  <a:pt x="0" y="0"/>
                </a:lnTo>
                <a:lnTo>
                  <a:pt x="0" y="1532890"/>
                </a:lnTo>
                <a:close/>
              </a:path>
            </a:pathLst>
          </a:custGeom>
          <a:solidFill>
            <a:srgbClr val="1E4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D0D9FD-E3B7-4A6F-A23C-4A7F5BE6F0CF}"/>
              </a:ext>
            </a:extLst>
          </p:cNvPr>
          <p:cNvSpPr/>
          <p:nvPr userDrawn="1"/>
        </p:nvSpPr>
        <p:spPr>
          <a:xfrm>
            <a:off x="0" y="1957892"/>
            <a:ext cx="12091595" cy="1190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08AF94CF-1FBD-4888-81BE-B38A1A802675}"/>
              </a:ext>
            </a:extLst>
          </p:cNvPr>
          <p:cNvSpPr/>
          <p:nvPr userDrawn="1"/>
        </p:nvSpPr>
        <p:spPr>
          <a:xfrm>
            <a:off x="2133600" y="445176"/>
            <a:ext cx="10058400" cy="3383874"/>
          </a:xfrm>
          <a:custGeom>
            <a:avLst/>
            <a:gdLst>
              <a:gd name="connsiteX0" fmla="*/ 0 w 10058400"/>
              <a:gd name="connsiteY0" fmla="*/ 0 h 3383874"/>
              <a:gd name="connsiteX1" fmla="*/ 10058400 w 10058400"/>
              <a:gd name="connsiteY1" fmla="*/ 0 h 3383874"/>
              <a:gd name="connsiteX2" fmla="*/ 10058400 w 10058400"/>
              <a:gd name="connsiteY2" fmla="*/ 3383874 h 3383874"/>
              <a:gd name="connsiteX3" fmla="*/ 0 w 10058400"/>
              <a:gd name="connsiteY3" fmla="*/ 3383874 h 3383874"/>
              <a:gd name="connsiteX4" fmla="*/ 0 w 10058400"/>
              <a:gd name="connsiteY4" fmla="*/ 3261478 h 3383874"/>
              <a:gd name="connsiteX5" fmla="*/ 411480 w 10058400"/>
              <a:gd name="connsiteY5" fmla="*/ 3261478 h 3383874"/>
              <a:gd name="connsiteX6" fmla="*/ 411480 w 10058400"/>
              <a:gd name="connsiteY6" fmla="*/ 1599365 h 3383874"/>
              <a:gd name="connsiteX7" fmla="*/ 0 w 10058400"/>
              <a:gd name="connsiteY7" fmla="*/ 1599365 h 338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00" h="3383874">
                <a:moveTo>
                  <a:pt x="0" y="0"/>
                </a:moveTo>
                <a:lnTo>
                  <a:pt x="10058400" y="0"/>
                </a:lnTo>
                <a:lnTo>
                  <a:pt x="10058400" y="3383874"/>
                </a:lnTo>
                <a:lnTo>
                  <a:pt x="0" y="3383874"/>
                </a:lnTo>
                <a:lnTo>
                  <a:pt x="0" y="3261478"/>
                </a:lnTo>
                <a:lnTo>
                  <a:pt x="411480" y="3261478"/>
                </a:lnTo>
                <a:lnTo>
                  <a:pt x="411480" y="1599365"/>
                </a:lnTo>
                <a:lnTo>
                  <a:pt x="0" y="1599365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itre 23">
            <a:extLst>
              <a:ext uri="{FF2B5EF4-FFF2-40B4-BE49-F238E27FC236}">
                <a16:creationId xmlns:a16="http://schemas.microsoft.com/office/drawing/2014/main" id="{53848504-4E61-4855-919E-D769FC0D1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0305" y="5149962"/>
            <a:ext cx="8790219" cy="440363"/>
          </a:xfrm>
        </p:spPr>
        <p:txBody>
          <a:bodyPr anchor="t"/>
          <a:lstStyle>
            <a:lvl1pPr>
              <a:defRPr sz="30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du chapitre court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89C23CCC-24B8-45C8-97C6-E7198C1E88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30305" y="5642266"/>
            <a:ext cx="8790219" cy="666459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facultatif sur 1 ou 2 lignes maximum</a:t>
            </a:r>
          </a:p>
        </p:txBody>
      </p:sp>
      <p:pic>
        <p:nvPicPr>
          <p:cNvPr id="11" name="Image 10" descr="Une image contenant animal&#10;&#10;Description générée automatiquement">
            <a:extLst>
              <a:ext uri="{FF2B5EF4-FFF2-40B4-BE49-F238E27FC236}">
                <a16:creationId xmlns:a16="http://schemas.microsoft.com/office/drawing/2014/main" id="{821099EB-CA09-4DDF-8D56-902C6F35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7676"/>
            <a:ext cx="2545080" cy="3116595"/>
          </a:xfrm>
          <a:custGeom>
            <a:avLst/>
            <a:gdLst>
              <a:gd name="connsiteX0" fmla="*/ 0 w 2545080"/>
              <a:gd name="connsiteY0" fmla="*/ 0 h 3116595"/>
              <a:gd name="connsiteX1" fmla="*/ 2143125 w 2545080"/>
              <a:gd name="connsiteY1" fmla="*/ 0 h 3116595"/>
              <a:gd name="connsiteX2" fmla="*/ 2143125 w 2545080"/>
              <a:gd name="connsiteY2" fmla="*/ 1875576 h 3116595"/>
              <a:gd name="connsiteX3" fmla="*/ 2545080 w 2545080"/>
              <a:gd name="connsiteY3" fmla="*/ 1875576 h 3116595"/>
              <a:gd name="connsiteX4" fmla="*/ 2545080 w 2545080"/>
              <a:gd name="connsiteY4" fmla="*/ 3116595 h 3116595"/>
              <a:gd name="connsiteX5" fmla="*/ 0 w 2545080"/>
              <a:gd name="connsiteY5" fmla="*/ 3116595 h 311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5080" h="3116595">
                <a:moveTo>
                  <a:pt x="0" y="0"/>
                </a:moveTo>
                <a:lnTo>
                  <a:pt x="2143125" y="0"/>
                </a:lnTo>
                <a:lnTo>
                  <a:pt x="2143125" y="1875576"/>
                </a:lnTo>
                <a:lnTo>
                  <a:pt x="2545080" y="1875576"/>
                </a:lnTo>
                <a:lnTo>
                  <a:pt x="2545080" y="3116595"/>
                </a:lnTo>
                <a:lnTo>
                  <a:pt x="0" y="311659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307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3121E-7661-4504-B969-B362A2072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une ou deux lignes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67B7CB3-1340-42BF-9F24-540E2F04D2AE}"/>
              </a:ext>
            </a:extLst>
          </p:cNvPr>
          <p:cNvSpPr/>
          <p:nvPr userDrawn="1"/>
        </p:nvSpPr>
        <p:spPr>
          <a:xfrm>
            <a:off x="3162742" y="1320713"/>
            <a:ext cx="502158" cy="1092708"/>
          </a:xfrm>
          <a:custGeom>
            <a:avLst/>
            <a:gdLst/>
            <a:ahLst/>
            <a:cxnLst/>
            <a:rect l="l" t="t" r="r" b="b"/>
            <a:pathLst>
              <a:path w="418464" h="910589">
                <a:moveTo>
                  <a:pt x="0" y="910513"/>
                </a:moveTo>
                <a:lnTo>
                  <a:pt x="418338" y="910513"/>
                </a:lnTo>
                <a:lnTo>
                  <a:pt x="418338" y="0"/>
                </a:lnTo>
                <a:lnTo>
                  <a:pt x="0" y="0"/>
                </a:lnTo>
                <a:lnTo>
                  <a:pt x="0" y="910513"/>
                </a:lnTo>
                <a:close/>
              </a:path>
            </a:pathLst>
          </a:custGeom>
          <a:solidFill>
            <a:srgbClr val="1E439B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505E190E-05C3-4091-82BB-7242668619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380" y="1585615"/>
            <a:ext cx="1662364" cy="2151156"/>
          </a:xfrm>
          <a:custGeom>
            <a:avLst/>
            <a:gdLst>
              <a:gd name="connsiteX0" fmla="*/ 0 w 1662364"/>
              <a:gd name="connsiteY0" fmla="*/ 0 h 2151156"/>
              <a:gd name="connsiteX1" fmla="*/ 1662364 w 1662364"/>
              <a:gd name="connsiteY1" fmla="*/ 0 h 2151156"/>
              <a:gd name="connsiteX2" fmla="*/ 1662364 w 1662364"/>
              <a:gd name="connsiteY2" fmla="*/ 2151156 h 2151156"/>
              <a:gd name="connsiteX3" fmla="*/ 0 w 1662364"/>
              <a:gd name="connsiteY3" fmla="*/ 2151156 h 21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364" h="2151156">
                <a:moveTo>
                  <a:pt x="0" y="0"/>
                </a:moveTo>
                <a:lnTo>
                  <a:pt x="1662364" y="0"/>
                </a:lnTo>
                <a:lnTo>
                  <a:pt x="1662364" y="2151156"/>
                </a:lnTo>
                <a:lnTo>
                  <a:pt x="0" y="2151156"/>
                </a:lnTo>
                <a:close/>
              </a:path>
            </a:pathLst>
          </a:custGeom>
          <a:pattFill prst="wdDnDiag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18780A41-AA5C-4F5E-AD66-E57E60C46B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3200" y="3839134"/>
            <a:ext cx="2171700" cy="745566"/>
          </a:xfrm>
          <a:noFill/>
        </p:spPr>
        <p:txBody>
          <a:bodyPr wrap="square" anchor="b">
            <a:noAutofit/>
          </a:bodyPr>
          <a:lstStyle>
            <a:lvl1pPr marL="180975" indent="0" algn="ctr">
              <a:spcAft>
                <a:spcPts val="500"/>
              </a:spcAft>
              <a:buNone/>
              <a:defRPr sz="1400" i="0" cap="all" baseline="0"/>
            </a:lvl1pPr>
            <a:lvl2pPr marL="647700" indent="-142875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▌"/>
              <a:defRPr sz="1200"/>
            </a:lvl2pPr>
            <a:lvl3pPr marL="622300" indent="0">
              <a:buFont typeface="Arial" panose="020B0604020202020204" pitchFamily="34" charset="0"/>
              <a:buNone/>
              <a:defRPr sz="1000"/>
            </a:lvl3pPr>
            <a:lvl4pPr marL="635000" indent="0">
              <a:defRPr sz="800"/>
            </a:lvl4pPr>
            <a:lvl5pPr marL="635000" indent="0">
              <a:defRPr sz="800"/>
            </a:lvl5pPr>
          </a:lstStyle>
          <a:p>
            <a:pPr lvl="0"/>
            <a:r>
              <a:rPr lang="fr-FR" dirty="0"/>
              <a:t>Nom prénom poste</a:t>
            </a: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6F3B576F-1B70-4004-AC4F-3244D6BA30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93200" y="4673208"/>
            <a:ext cx="2171700" cy="973051"/>
          </a:xfrm>
          <a:solidFill>
            <a:schemeClr val="tx2"/>
          </a:solidFill>
        </p:spPr>
        <p:txBody>
          <a:bodyPr wrap="square" lIns="0" tIns="144000" rIns="72000" bIns="144000">
            <a:spAutoFit/>
          </a:bodyPr>
          <a:lstStyle>
            <a:lvl1pPr marL="180975" indent="0" algn="l">
              <a:spcAft>
                <a:spcPts val="500"/>
              </a:spcAft>
              <a:buNone/>
              <a:defRPr sz="1200" i="1">
                <a:solidFill>
                  <a:schemeClr val="bg1"/>
                </a:solidFill>
              </a:defRPr>
            </a:lvl1pPr>
            <a:lvl2pPr marL="647700" indent="-142875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▌"/>
              <a:defRPr sz="1200">
                <a:solidFill>
                  <a:schemeClr val="bg1"/>
                </a:solidFill>
              </a:defRPr>
            </a:lvl2pPr>
            <a:lvl3pPr marL="6223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635000" indent="0">
              <a:defRPr sz="800">
                <a:solidFill>
                  <a:schemeClr val="bg1"/>
                </a:solidFill>
              </a:defRPr>
            </a:lvl4pPr>
            <a:lvl5pPr marL="635000" indent="0"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9FAFF342-5F3E-4F24-BEEB-876705A33940}"/>
              </a:ext>
            </a:extLst>
          </p:cNvPr>
          <p:cNvSpPr/>
          <p:nvPr userDrawn="1"/>
        </p:nvSpPr>
        <p:spPr>
          <a:xfrm>
            <a:off x="5715442" y="1320713"/>
            <a:ext cx="502158" cy="1092708"/>
          </a:xfrm>
          <a:custGeom>
            <a:avLst/>
            <a:gdLst/>
            <a:ahLst/>
            <a:cxnLst/>
            <a:rect l="l" t="t" r="r" b="b"/>
            <a:pathLst>
              <a:path w="418464" h="910589">
                <a:moveTo>
                  <a:pt x="0" y="910513"/>
                </a:moveTo>
                <a:lnTo>
                  <a:pt x="418338" y="910513"/>
                </a:lnTo>
                <a:lnTo>
                  <a:pt x="418338" y="0"/>
                </a:lnTo>
                <a:lnTo>
                  <a:pt x="0" y="0"/>
                </a:lnTo>
                <a:lnTo>
                  <a:pt x="0" y="910513"/>
                </a:lnTo>
                <a:close/>
              </a:path>
            </a:pathLst>
          </a:custGeom>
          <a:solidFill>
            <a:srgbClr val="1E439B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BF1D2D8B-668B-4702-BCAF-8D93742C64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4080" y="1585615"/>
            <a:ext cx="1662364" cy="2151156"/>
          </a:xfrm>
          <a:custGeom>
            <a:avLst/>
            <a:gdLst>
              <a:gd name="connsiteX0" fmla="*/ 0 w 1662364"/>
              <a:gd name="connsiteY0" fmla="*/ 0 h 2151156"/>
              <a:gd name="connsiteX1" fmla="*/ 1662364 w 1662364"/>
              <a:gd name="connsiteY1" fmla="*/ 0 h 2151156"/>
              <a:gd name="connsiteX2" fmla="*/ 1662364 w 1662364"/>
              <a:gd name="connsiteY2" fmla="*/ 2151156 h 2151156"/>
              <a:gd name="connsiteX3" fmla="*/ 0 w 1662364"/>
              <a:gd name="connsiteY3" fmla="*/ 2151156 h 21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364" h="2151156">
                <a:moveTo>
                  <a:pt x="0" y="0"/>
                </a:moveTo>
                <a:lnTo>
                  <a:pt x="1662364" y="0"/>
                </a:lnTo>
                <a:lnTo>
                  <a:pt x="1662364" y="2151156"/>
                </a:lnTo>
                <a:lnTo>
                  <a:pt x="0" y="2151156"/>
                </a:lnTo>
                <a:close/>
              </a:path>
            </a:pathLst>
          </a:custGeom>
          <a:pattFill prst="wdDnDiag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2" name="Espace réservé du texte 7">
            <a:extLst>
              <a:ext uri="{FF2B5EF4-FFF2-40B4-BE49-F238E27FC236}">
                <a16:creationId xmlns:a16="http://schemas.microsoft.com/office/drawing/2014/main" id="{DBCE6CB9-C6EC-460A-ADA4-49519EBA4D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900" y="3839134"/>
            <a:ext cx="2171700" cy="745566"/>
          </a:xfrm>
          <a:noFill/>
        </p:spPr>
        <p:txBody>
          <a:bodyPr wrap="square" anchor="b">
            <a:noAutofit/>
          </a:bodyPr>
          <a:lstStyle>
            <a:lvl1pPr marL="180975" indent="0" algn="ctr">
              <a:spcAft>
                <a:spcPts val="500"/>
              </a:spcAft>
              <a:buNone/>
              <a:defRPr sz="1400" i="0" cap="all" baseline="0"/>
            </a:lvl1pPr>
            <a:lvl2pPr marL="647700" indent="-142875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▌"/>
              <a:defRPr sz="1200"/>
            </a:lvl2pPr>
            <a:lvl3pPr marL="622300" indent="0">
              <a:buFont typeface="Arial" panose="020B0604020202020204" pitchFamily="34" charset="0"/>
              <a:buNone/>
              <a:defRPr sz="1000"/>
            </a:lvl3pPr>
            <a:lvl4pPr marL="635000" indent="0">
              <a:defRPr sz="800"/>
            </a:lvl4pPr>
            <a:lvl5pPr marL="635000" indent="0">
              <a:defRPr sz="800"/>
            </a:lvl5pPr>
          </a:lstStyle>
          <a:p>
            <a:pPr lvl="0"/>
            <a:r>
              <a:rPr lang="fr-FR" dirty="0"/>
              <a:t>Nom prénom poste</a:t>
            </a:r>
          </a:p>
        </p:txBody>
      </p:sp>
      <p:sp>
        <p:nvSpPr>
          <p:cNvPr id="43" name="Espace réservé du texte 7">
            <a:extLst>
              <a:ext uri="{FF2B5EF4-FFF2-40B4-BE49-F238E27FC236}">
                <a16:creationId xmlns:a16="http://schemas.microsoft.com/office/drawing/2014/main" id="{E78D5526-0A4E-4681-9692-6DE72DB70C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5900" y="4673208"/>
            <a:ext cx="2171700" cy="973051"/>
          </a:xfrm>
          <a:solidFill>
            <a:schemeClr val="tx2"/>
          </a:solidFill>
        </p:spPr>
        <p:txBody>
          <a:bodyPr wrap="square" lIns="0" tIns="144000" rIns="72000" bIns="144000">
            <a:spAutoFit/>
          </a:bodyPr>
          <a:lstStyle>
            <a:lvl1pPr marL="180975" indent="0" algn="l">
              <a:spcAft>
                <a:spcPts val="500"/>
              </a:spcAft>
              <a:buNone/>
              <a:defRPr sz="1200" i="1">
                <a:solidFill>
                  <a:schemeClr val="bg1"/>
                </a:solidFill>
              </a:defRPr>
            </a:lvl1pPr>
            <a:lvl2pPr marL="647700" indent="-142875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▌"/>
              <a:defRPr sz="1200">
                <a:solidFill>
                  <a:schemeClr val="bg1"/>
                </a:solidFill>
              </a:defRPr>
            </a:lvl2pPr>
            <a:lvl3pPr marL="6223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635000" indent="0">
              <a:defRPr sz="800">
                <a:solidFill>
                  <a:schemeClr val="bg1"/>
                </a:solidFill>
              </a:defRPr>
            </a:lvl4pPr>
            <a:lvl5pPr marL="635000" indent="0"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5AEA213C-9C92-4379-BEAE-767056328072}"/>
              </a:ext>
            </a:extLst>
          </p:cNvPr>
          <p:cNvSpPr/>
          <p:nvPr userDrawn="1"/>
        </p:nvSpPr>
        <p:spPr>
          <a:xfrm>
            <a:off x="8204642" y="1320713"/>
            <a:ext cx="502158" cy="1092708"/>
          </a:xfrm>
          <a:custGeom>
            <a:avLst/>
            <a:gdLst/>
            <a:ahLst/>
            <a:cxnLst/>
            <a:rect l="l" t="t" r="r" b="b"/>
            <a:pathLst>
              <a:path w="418464" h="910589">
                <a:moveTo>
                  <a:pt x="0" y="910513"/>
                </a:moveTo>
                <a:lnTo>
                  <a:pt x="418338" y="910513"/>
                </a:lnTo>
                <a:lnTo>
                  <a:pt x="418338" y="0"/>
                </a:lnTo>
                <a:lnTo>
                  <a:pt x="0" y="0"/>
                </a:lnTo>
                <a:lnTo>
                  <a:pt x="0" y="910513"/>
                </a:lnTo>
                <a:close/>
              </a:path>
            </a:pathLst>
          </a:custGeom>
          <a:solidFill>
            <a:srgbClr val="1E439B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F09AB814-8423-4E64-A150-279609904D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93280" y="1585615"/>
            <a:ext cx="1662364" cy="2151156"/>
          </a:xfrm>
          <a:custGeom>
            <a:avLst/>
            <a:gdLst>
              <a:gd name="connsiteX0" fmla="*/ 0 w 1662364"/>
              <a:gd name="connsiteY0" fmla="*/ 0 h 2151156"/>
              <a:gd name="connsiteX1" fmla="*/ 1662364 w 1662364"/>
              <a:gd name="connsiteY1" fmla="*/ 0 h 2151156"/>
              <a:gd name="connsiteX2" fmla="*/ 1662364 w 1662364"/>
              <a:gd name="connsiteY2" fmla="*/ 2151156 h 2151156"/>
              <a:gd name="connsiteX3" fmla="*/ 0 w 1662364"/>
              <a:gd name="connsiteY3" fmla="*/ 2151156 h 21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364" h="2151156">
                <a:moveTo>
                  <a:pt x="0" y="0"/>
                </a:moveTo>
                <a:lnTo>
                  <a:pt x="1662364" y="0"/>
                </a:lnTo>
                <a:lnTo>
                  <a:pt x="1662364" y="2151156"/>
                </a:lnTo>
                <a:lnTo>
                  <a:pt x="0" y="2151156"/>
                </a:lnTo>
                <a:close/>
              </a:path>
            </a:pathLst>
          </a:custGeom>
          <a:pattFill prst="wdDnDiag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6" name="Espace réservé du texte 7">
            <a:extLst>
              <a:ext uri="{FF2B5EF4-FFF2-40B4-BE49-F238E27FC236}">
                <a16:creationId xmlns:a16="http://schemas.microsoft.com/office/drawing/2014/main" id="{2174C612-8B90-4A9B-A2DE-3A7FD88162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5100" y="3839134"/>
            <a:ext cx="2171700" cy="745566"/>
          </a:xfrm>
          <a:noFill/>
        </p:spPr>
        <p:txBody>
          <a:bodyPr wrap="square" anchor="b">
            <a:noAutofit/>
          </a:bodyPr>
          <a:lstStyle>
            <a:lvl1pPr marL="180975" indent="0" algn="ctr">
              <a:spcAft>
                <a:spcPts val="500"/>
              </a:spcAft>
              <a:buNone/>
              <a:defRPr sz="1400" i="0" cap="all" baseline="0"/>
            </a:lvl1pPr>
            <a:lvl2pPr marL="647700" indent="-142875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▌"/>
              <a:defRPr sz="1200"/>
            </a:lvl2pPr>
            <a:lvl3pPr marL="622300" indent="0">
              <a:buFont typeface="Arial" panose="020B0604020202020204" pitchFamily="34" charset="0"/>
              <a:buNone/>
              <a:defRPr sz="1000"/>
            </a:lvl3pPr>
            <a:lvl4pPr marL="635000" indent="0">
              <a:defRPr sz="800"/>
            </a:lvl4pPr>
            <a:lvl5pPr marL="635000" indent="0">
              <a:defRPr sz="800"/>
            </a:lvl5pPr>
          </a:lstStyle>
          <a:p>
            <a:pPr lvl="0"/>
            <a:r>
              <a:rPr lang="fr-FR" dirty="0"/>
              <a:t>Nom prénom poste</a:t>
            </a:r>
          </a:p>
        </p:txBody>
      </p:sp>
      <p:sp>
        <p:nvSpPr>
          <p:cNvPr id="47" name="Espace réservé du texte 7">
            <a:extLst>
              <a:ext uri="{FF2B5EF4-FFF2-40B4-BE49-F238E27FC236}">
                <a16:creationId xmlns:a16="http://schemas.microsoft.com/office/drawing/2014/main" id="{D6CADC66-421E-45AB-AF2B-AB37B78958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35100" y="4673208"/>
            <a:ext cx="2171700" cy="973051"/>
          </a:xfrm>
          <a:solidFill>
            <a:schemeClr val="tx2"/>
          </a:solidFill>
        </p:spPr>
        <p:txBody>
          <a:bodyPr wrap="square" lIns="0" tIns="144000" rIns="72000" bIns="144000">
            <a:spAutoFit/>
          </a:bodyPr>
          <a:lstStyle>
            <a:lvl1pPr marL="180975" indent="0" algn="l">
              <a:spcAft>
                <a:spcPts val="500"/>
              </a:spcAft>
              <a:buNone/>
              <a:defRPr sz="1200" i="1">
                <a:solidFill>
                  <a:schemeClr val="bg1"/>
                </a:solidFill>
              </a:defRPr>
            </a:lvl1pPr>
            <a:lvl2pPr marL="647700" indent="-142875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▌"/>
              <a:defRPr sz="1200">
                <a:solidFill>
                  <a:schemeClr val="bg1"/>
                </a:solidFill>
              </a:defRPr>
            </a:lvl2pPr>
            <a:lvl3pPr marL="6223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635000" indent="0">
              <a:defRPr sz="800">
                <a:solidFill>
                  <a:schemeClr val="bg1"/>
                </a:solidFill>
              </a:defRPr>
            </a:lvl4pPr>
            <a:lvl5pPr marL="635000" indent="0"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CDA44C1E-BFAE-4C65-8E1E-CE0C8E94A7A6}"/>
              </a:ext>
            </a:extLst>
          </p:cNvPr>
          <p:cNvSpPr/>
          <p:nvPr userDrawn="1"/>
        </p:nvSpPr>
        <p:spPr>
          <a:xfrm>
            <a:off x="10731942" y="1320713"/>
            <a:ext cx="502158" cy="1092708"/>
          </a:xfrm>
          <a:custGeom>
            <a:avLst/>
            <a:gdLst/>
            <a:ahLst/>
            <a:cxnLst/>
            <a:rect l="l" t="t" r="r" b="b"/>
            <a:pathLst>
              <a:path w="418464" h="910589">
                <a:moveTo>
                  <a:pt x="0" y="910513"/>
                </a:moveTo>
                <a:lnTo>
                  <a:pt x="418338" y="910513"/>
                </a:lnTo>
                <a:lnTo>
                  <a:pt x="418338" y="0"/>
                </a:lnTo>
                <a:lnTo>
                  <a:pt x="0" y="0"/>
                </a:lnTo>
                <a:lnTo>
                  <a:pt x="0" y="910513"/>
                </a:lnTo>
                <a:close/>
              </a:path>
            </a:pathLst>
          </a:custGeom>
          <a:solidFill>
            <a:srgbClr val="1E439B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5C6EFEDA-E910-4740-A329-9048141AEA0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20580" y="1585615"/>
            <a:ext cx="1662364" cy="2151156"/>
          </a:xfrm>
          <a:custGeom>
            <a:avLst/>
            <a:gdLst>
              <a:gd name="connsiteX0" fmla="*/ 0 w 1662364"/>
              <a:gd name="connsiteY0" fmla="*/ 0 h 2151156"/>
              <a:gd name="connsiteX1" fmla="*/ 1662364 w 1662364"/>
              <a:gd name="connsiteY1" fmla="*/ 0 h 2151156"/>
              <a:gd name="connsiteX2" fmla="*/ 1662364 w 1662364"/>
              <a:gd name="connsiteY2" fmla="*/ 2151156 h 2151156"/>
              <a:gd name="connsiteX3" fmla="*/ 0 w 1662364"/>
              <a:gd name="connsiteY3" fmla="*/ 2151156 h 215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364" h="2151156">
                <a:moveTo>
                  <a:pt x="0" y="0"/>
                </a:moveTo>
                <a:lnTo>
                  <a:pt x="1662364" y="0"/>
                </a:lnTo>
                <a:lnTo>
                  <a:pt x="1662364" y="2151156"/>
                </a:lnTo>
                <a:lnTo>
                  <a:pt x="0" y="2151156"/>
                </a:lnTo>
                <a:close/>
              </a:path>
            </a:pathLst>
          </a:custGeom>
          <a:pattFill prst="wdDnDiag">
            <a:fgClr>
              <a:schemeClr val="bg1"/>
            </a:fgClr>
            <a:bgClr>
              <a:schemeClr val="accent2"/>
            </a:bgClr>
          </a:patt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DE33B0A5-0BE5-4BB4-A641-1AB06A48B8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2400" y="3839134"/>
            <a:ext cx="2171700" cy="745566"/>
          </a:xfrm>
          <a:noFill/>
        </p:spPr>
        <p:txBody>
          <a:bodyPr wrap="square" anchor="b">
            <a:noAutofit/>
          </a:bodyPr>
          <a:lstStyle>
            <a:lvl1pPr marL="180975" indent="0" algn="ctr">
              <a:spcAft>
                <a:spcPts val="500"/>
              </a:spcAft>
              <a:buNone/>
              <a:defRPr sz="1400" i="0" cap="all" baseline="0"/>
            </a:lvl1pPr>
            <a:lvl2pPr marL="647700" indent="-142875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▌"/>
              <a:defRPr sz="1200"/>
            </a:lvl2pPr>
            <a:lvl3pPr marL="622300" indent="0">
              <a:buFont typeface="Arial" panose="020B0604020202020204" pitchFamily="34" charset="0"/>
              <a:buNone/>
              <a:defRPr sz="1000"/>
            </a:lvl3pPr>
            <a:lvl4pPr marL="635000" indent="0">
              <a:defRPr sz="800"/>
            </a:lvl4pPr>
            <a:lvl5pPr marL="635000" indent="0">
              <a:defRPr sz="800"/>
            </a:lvl5pPr>
          </a:lstStyle>
          <a:p>
            <a:pPr lvl="0"/>
            <a:r>
              <a:rPr lang="fr-FR" dirty="0"/>
              <a:t>Nom prénom poste</a:t>
            </a:r>
          </a:p>
        </p:txBody>
      </p:sp>
      <p:sp>
        <p:nvSpPr>
          <p:cNvPr id="51" name="Espace réservé du texte 7">
            <a:extLst>
              <a:ext uri="{FF2B5EF4-FFF2-40B4-BE49-F238E27FC236}">
                <a16:creationId xmlns:a16="http://schemas.microsoft.com/office/drawing/2014/main" id="{B2063580-7B99-4077-84F2-1DF8EA4FE6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2400" y="4673208"/>
            <a:ext cx="2171700" cy="973051"/>
          </a:xfrm>
          <a:solidFill>
            <a:schemeClr val="tx2"/>
          </a:solidFill>
        </p:spPr>
        <p:txBody>
          <a:bodyPr wrap="square" lIns="0" tIns="144000" rIns="72000" bIns="144000">
            <a:spAutoFit/>
          </a:bodyPr>
          <a:lstStyle>
            <a:lvl1pPr marL="180975" indent="0" algn="l">
              <a:spcAft>
                <a:spcPts val="500"/>
              </a:spcAft>
              <a:buNone/>
              <a:defRPr sz="1200" i="1">
                <a:solidFill>
                  <a:schemeClr val="bg1"/>
                </a:solidFill>
              </a:defRPr>
            </a:lvl1pPr>
            <a:lvl2pPr marL="647700" indent="-142875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▌"/>
              <a:defRPr sz="1200">
                <a:solidFill>
                  <a:schemeClr val="bg1"/>
                </a:solidFill>
              </a:defRPr>
            </a:lvl2pPr>
            <a:lvl3pPr marL="62230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3pPr>
            <a:lvl4pPr marL="635000" indent="0">
              <a:defRPr sz="800">
                <a:solidFill>
                  <a:schemeClr val="bg1"/>
                </a:solidFill>
              </a:defRPr>
            </a:lvl4pPr>
            <a:lvl5pPr marL="635000" indent="0"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C4AEBFC-0977-4386-B853-E989BB8944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E3D0370-72F9-4B1D-B546-BD0805A0F4ED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DFCA97FB-EBF5-4814-8F0E-03115C58C691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2F0CB86-2168-4452-B29E-6942168E766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E4700B5-9AFA-4976-9F3F-C3B9B4755F1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25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50E70-40C6-4825-ADC5-8B0845AF8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une ou deux lignes</a:t>
            </a:r>
          </a:p>
        </p:txBody>
      </p:sp>
      <p:sp>
        <p:nvSpPr>
          <p:cNvPr id="7" name="Espace réservé du graphique SmartArt 6">
            <a:extLst>
              <a:ext uri="{FF2B5EF4-FFF2-40B4-BE49-F238E27FC236}">
                <a16:creationId xmlns:a16="http://schemas.microsoft.com/office/drawing/2014/main" id="{B73CC82C-8686-487A-BADE-8E44EC999189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401763" y="2098223"/>
            <a:ext cx="10418762" cy="1864177"/>
          </a:xfrm>
        </p:spPr>
        <p:txBody>
          <a:bodyPr/>
          <a:lstStyle>
            <a:lvl1pPr marL="7525" indent="0">
              <a:buNone/>
              <a:defRPr sz="1050"/>
            </a:lvl1pPr>
          </a:lstStyle>
          <a:p>
            <a:r>
              <a:rPr lang="fr-FR" smtClean="0"/>
              <a:t>Cliquez sur l'icône pour ajouter un graphique SmartArt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847904-8902-430B-98AE-F24CB8EA9D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8E48D3F-EF17-4B98-9858-2FB2790B8C2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79DD2B9-CD3C-43D1-856C-B0F42230C21A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95BFD0B-AE54-48A5-939B-98B1EBB970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873719-8534-4775-B719-4552F9AF30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69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 HORIZONT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50E70-40C6-4825-ADC5-8B0845AF8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une ou deux lignes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083684F-62D4-4856-ACC5-CEDD19064C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1763" y="2066612"/>
            <a:ext cx="10418762" cy="1895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9F412D6F-2F99-4216-BC5B-848A91B936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01763" y="4209981"/>
            <a:ext cx="10418762" cy="18957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0E05B9F-66E0-46DA-9361-A1852A7480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90650" y="1303825"/>
            <a:ext cx="10418444" cy="358775"/>
          </a:xfrm>
        </p:spPr>
        <p:txBody>
          <a:bodyPr/>
          <a:lstStyle>
            <a:lvl1pPr marL="0" indent="0" algn="l">
              <a:buNone/>
              <a:defRPr sz="2200" b="1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facultatif sur une ligne maximum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96709D0-588B-4FE0-B2C0-180497B8E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3A416C3-C7A7-4049-AA20-DD3D418B3EA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80D694-5BD0-4950-AE3F-19E861C61146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80CF8B2-1A2E-4C7B-BC74-833E09FE1F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F785176-EDE8-4F6C-8615-555AAE315E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4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 VERTIC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50E70-40C6-4825-ADC5-8B0845AF8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une ou deux lignes</a:t>
            </a:r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5844A8D2-A335-4D4F-AE75-B869FB49C48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01763" y="2162176"/>
            <a:ext cx="4694237" cy="2456664"/>
          </a:xfrm>
        </p:spPr>
        <p:txBody>
          <a:bodyPr/>
          <a:lstStyle>
            <a:lvl1pPr marL="7525" indent="0"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3" name="Espace réservé du graphique 6">
            <a:extLst>
              <a:ext uri="{FF2B5EF4-FFF2-40B4-BE49-F238E27FC236}">
                <a16:creationId xmlns:a16="http://schemas.microsoft.com/office/drawing/2014/main" id="{B2C03747-120D-4642-859D-D71EB65CD14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076849" y="2162176"/>
            <a:ext cx="4694237" cy="2456664"/>
          </a:xfrm>
        </p:spPr>
        <p:txBody>
          <a:bodyPr/>
          <a:lstStyle>
            <a:lvl1pPr marL="7525" indent="0"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20FDC19-EF6B-48F2-93E3-1CCE66A36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1763" y="5500688"/>
            <a:ext cx="10418762" cy="625475"/>
          </a:xfrm>
          <a:solidFill>
            <a:schemeClr val="accent2"/>
          </a:solidFill>
        </p:spPr>
        <p:txBody>
          <a:bodyPr anchor="ctr"/>
          <a:lstStyle>
            <a:lvl1pPr marL="7525" indent="0" algn="ctr">
              <a:buNone/>
              <a:defRPr sz="2400" b="1" cap="none" baseline="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Encadré avec conclusion et pour action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92E5072-C1F0-4EF7-9C8E-9897A6C228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1763" y="1535339"/>
            <a:ext cx="4694237" cy="547687"/>
          </a:xfrm>
        </p:spPr>
        <p:txBody>
          <a:bodyPr/>
          <a:lstStyle>
            <a:lvl1pPr marL="7525" indent="0">
              <a:buNone/>
              <a:defRPr sz="2000" b="1"/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8B29731-D549-478F-AE67-2726905EA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6849" y="1535339"/>
            <a:ext cx="4694237" cy="547687"/>
          </a:xfrm>
        </p:spPr>
        <p:txBody>
          <a:bodyPr/>
          <a:lstStyle>
            <a:lvl1pPr marL="7525" indent="0">
              <a:buNone/>
              <a:defRPr sz="2000" b="1"/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6F665362-E4A4-4A14-A995-D8CAB5E141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01763" y="4728482"/>
            <a:ext cx="4694237" cy="547687"/>
          </a:xfrm>
        </p:spPr>
        <p:txBody>
          <a:bodyPr/>
          <a:lstStyle>
            <a:lvl1pPr marL="7525" indent="0">
              <a:buNone/>
              <a:defRPr sz="1400"/>
            </a:lvl1pPr>
          </a:lstStyle>
          <a:p>
            <a:pPr lvl="0"/>
            <a:r>
              <a:rPr lang="fr-FR" dirty="0"/>
              <a:t>Légende graphique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id="{C741B66C-26A6-4569-8447-F42767BCA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76849" y="4728482"/>
            <a:ext cx="4694237" cy="547687"/>
          </a:xfrm>
        </p:spPr>
        <p:txBody>
          <a:bodyPr/>
          <a:lstStyle>
            <a:lvl1pPr marL="7525" indent="0">
              <a:buNone/>
              <a:defRPr sz="1400"/>
            </a:lvl1pPr>
          </a:lstStyle>
          <a:p>
            <a:pPr lvl="0"/>
            <a:r>
              <a:rPr lang="fr-FR" dirty="0"/>
              <a:t>Légende graphique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1E9FDBC-B1B6-4367-8664-0706C46BEC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DB0E763-E0B4-46E4-BC68-906F2774187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5D1C511-876D-4D15-A3A7-FBF3931B57C8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592A80-D5F4-41DD-BA6A-5099E51743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93B2F7-C7CD-4024-A89A-AE1A168B3D5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89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une ou deux lignes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402079" y="1540339"/>
            <a:ext cx="3157538" cy="476838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032926" y="1540339"/>
            <a:ext cx="3108688" cy="476838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614922" y="1540339"/>
            <a:ext cx="3169750" cy="476838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2E3582-B077-4BAF-A852-7C02EA96C1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56C06A8-8B14-4923-8340-1D2CF61A653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E2DE534-837D-4C94-81ED-A18345A5A772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049A7D9-1295-46E3-A839-5344C920BAD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945E84B-64BB-4D9C-B705-4337BE45EE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76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8C5FED9-103E-4478-8DF5-8E68833143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02079" y="1540339"/>
            <a:ext cx="3157538" cy="4768386"/>
          </a:xfrm>
          <a:custGeom>
            <a:avLst/>
            <a:gdLst>
              <a:gd name="connsiteX0" fmla="*/ 0 w 3157538"/>
              <a:gd name="connsiteY0" fmla="*/ 0 h 4768386"/>
              <a:gd name="connsiteX1" fmla="*/ 3157538 w 3157538"/>
              <a:gd name="connsiteY1" fmla="*/ 0 h 4768386"/>
              <a:gd name="connsiteX2" fmla="*/ 3157538 w 3157538"/>
              <a:gd name="connsiteY2" fmla="*/ 4768386 h 4768386"/>
              <a:gd name="connsiteX3" fmla="*/ 0 w 3157538"/>
              <a:gd name="connsiteY3" fmla="*/ 4768386 h 476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538" h="4768386">
                <a:moveTo>
                  <a:pt x="0" y="0"/>
                </a:moveTo>
                <a:lnTo>
                  <a:pt x="3157538" y="0"/>
                </a:lnTo>
                <a:lnTo>
                  <a:pt x="3157538" y="4768386"/>
                </a:lnTo>
                <a:lnTo>
                  <a:pt x="0" y="4768386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une ou deux lignes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032926" y="1540339"/>
            <a:ext cx="3108688" cy="476838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614922" y="1540339"/>
            <a:ext cx="3169750" cy="476838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A42F78C-1A9C-4552-8E44-6EE69F2E21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49ABD55-4314-47D5-9638-AE66009F6F1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7016AB2-76D2-411A-9CB8-3BCCF7E91C82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86C63A7-2270-40FC-AC43-06DEAD17D0C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52BD68B-10A7-45C4-B046-CB849F31F3F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21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IM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une ou deux lignes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1390650" y="1520825"/>
            <a:ext cx="10429875" cy="47879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2B7367E-65E6-48F0-8E6B-D90CA40DF8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739BCDB-F694-4848-A313-B8CEDEE0BA3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57B3E22-74E3-407A-9F71-AFC740E0CD26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1441990-5682-40C8-93A6-84A5158C191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A0068FE-D7D0-4612-9191-C4DD85FD00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97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une ou deux lignes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4635E2-21E5-4116-9870-016DF9F7FA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915C79-F70C-4792-B8BF-4B06C108947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0355D31-9DC9-40E7-9906-BDBD25502426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C33FA4-95F6-40AA-AA51-3BAAE7CC81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6390F6C-5E4A-4527-8495-8D041B0400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705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02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80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F279337-B96A-4731-AB5D-633EDD9F1FD5}"/>
              </a:ext>
            </a:extLst>
          </p:cNvPr>
          <p:cNvSpPr/>
          <p:nvPr/>
        </p:nvSpPr>
        <p:spPr>
          <a:xfrm>
            <a:off x="741901" y="6115107"/>
            <a:ext cx="196519" cy="23384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37AEEAE-9FF5-402D-9406-57FD4E1F8EA6}"/>
              </a:ext>
            </a:extLst>
          </p:cNvPr>
          <p:cNvSpPr/>
          <p:nvPr/>
        </p:nvSpPr>
        <p:spPr>
          <a:xfrm>
            <a:off x="1199479" y="6115107"/>
            <a:ext cx="196519" cy="23384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03A08B0-1E11-49D7-AB24-86C2C52D7254}"/>
              </a:ext>
            </a:extLst>
          </p:cNvPr>
          <p:cNvSpPr/>
          <p:nvPr/>
        </p:nvSpPr>
        <p:spPr>
          <a:xfrm>
            <a:off x="0" y="-1"/>
            <a:ext cx="4326636" cy="6858001"/>
          </a:xfrm>
          <a:custGeom>
            <a:avLst/>
            <a:gdLst/>
            <a:ahLst/>
            <a:cxnLst/>
            <a:rect l="l" t="t" r="r" b="b"/>
            <a:pathLst>
              <a:path w="3605529" h="5715000">
                <a:moveTo>
                  <a:pt x="0" y="5715000"/>
                </a:moveTo>
                <a:lnTo>
                  <a:pt x="3605085" y="5715000"/>
                </a:lnTo>
                <a:lnTo>
                  <a:pt x="3605085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08486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Titre 23">
            <a:extLst>
              <a:ext uri="{FF2B5EF4-FFF2-40B4-BE49-F238E27FC236}">
                <a16:creationId xmlns:a16="http://schemas.microsoft.com/office/drawing/2014/main" id="{376D6FB3-95C4-44F9-9A27-56F8B72EB75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86952" y="2376167"/>
            <a:ext cx="6933574" cy="1373202"/>
          </a:xfrm>
        </p:spPr>
        <p:txBody>
          <a:bodyPr anchor="b"/>
          <a:lstStyle>
            <a:lvl1pPr>
              <a:defRPr sz="3000" b="1" cap="all" baseline="0"/>
            </a:lvl1pPr>
          </a:lstStyle>
          <a:p>
            <a:r>
              <a:rPr lang="fr-FR" dirty="0"/>
              <a:t>Titre du chapitre court </a:t>
            </a:r>
            <a:br>
              <a:rPr lang="fr-FR" dirty="0"/>
            </a:br>
            <a:r>
              <a:rPr lang="fr-FR" dirty="0"/>
              <a:t>max deux lignes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58E172A-1DA2-472B-8414-AEF2D862EA7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886952" y="3814780"/>
            <a:ext cx="6933574" cy="666459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facultatif sur une ligne maximum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221251E5-AA90-47E7-9167-CE2FBDE4285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" y="1934678"/>
            <a:ext cx="4326636" cy="4074072"/>
          </a:xfrm>
        </p:spPr>
        <p:txBody>
          <a:bodyPr/>
          <a:lstStyle>
            <a:lvl1pPr marL="7525" indent="0" algn="ctr">
              <a:buNone/>
              <a:defRPr sz="2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8B574F7-046F-4B8E-B36D-A0259D22DD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126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25CD27-8413-4398-BE23-8A3BE24E33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5EB8F3-F704-41BC-96D3-96D7EF676C45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C3E447-7D75-4024-9327-8A1113E64D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0DC4CF-A2B8-40ED-8186-E8F8176950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6E6B83-957A-7E41-88AD-CA8E0EE06F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95" y="6333705"/>
            <a:ext cx="2018109" cy="4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smtClean="0"/>
              <a:t>Cliquez sur l'icône pour ajouter l'élément multimédia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2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F279337-B96A-4731-AB5D-633EDD9F1FD5}"/>
              </a:ext>
            </a:extLst>
          </p:cNvPr>
          <p:cNvSpPr/>
          <p:nvPr/>
        </p:nvSpPr>
        <p:spPr>
          <a:xfrm>
            <a:off x="741901" y="6115107"/>
            <a:ext cx="196519" cy="23384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37AEEAE-9FF5-402D-9406-57FD4E1F8EA6}"/>
              </a:ext>
            </a:extLst>
          </p:cNvPr>
          <p:cNvSpPr/>
          <p:nvPr/>
        </p:nvSpPr>
        <p:spPr>
          <a:xfrm>
            <a:off x="1199479" y="6115107"/>
            <a:ext cx="196519" cy="23384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03A08B0-1E11-49D7-AB24-86C2C52D7254}"/>
              </a:ext>
            </a:extLst>
          </p:cNvPr>
          <p:cNvSpPr/>
          <p:nvPr/>
        </p:nvSpPr>
        <p:spPr>
          <a:xfrm>
            <a:off x="0" y="-1"/>
            <a:ext cx="4326636" cy="6858001"/>
          </a:xfrm>
          <a:custGeom>
            <a:avLst/>
            <a:gdLst/>
            <a:ahLst/>
            <a:cxnLst/>
            <a:rect l="l" t="t" r="r" b="b"/>
            <a:pathLst>
              <a:path w="3605529" h="5715000">
                <a:moveTo>
                  <a:pt x="0" y="5715000"/>
                </a:moveTo>
                <a:lnTo>
                  <a:pt x="3605085" y="5715000"/>
                </a:lnTo>
                <a:lnTo>
                  <a:pt x="3605085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08486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Titre 23">
            <a:extLst>
              <a:ext uri="{FF2B5EF4-FFF2-40B4-BE49-F238E27FC236}">
                <a16:creationId xmlns:a16="http://schemas.microsoft.com/office/drawing/2014/main" id="{376D6FB3-95C4-44F9-9A27-56F8B72EB75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86952" y="2376167"/>
            <a:ext cx="6933574" cy="1373202"/>
          </a:xfrm>
        </p:spPr>
        <p:txBody>
          <a:bodyPr anchor="b"/>
          <a:lstStyle>
            <a:lvl1pPr>
              <a:defRPr sz="3000" b="1" cap="all" baseline="0"/>
            </a:lvl1pPr>
          </a:lstStyle>
          <a:p>
            <a:r>
              <a:rPr lang="fr-FR" dirty="0"/>
              <a:t>Titre du chapitre court </a:t>
            </a:r>
            <a:br>
              <a:rPr lang="fr-FR" dirty="0"/>
            </a:br>
            <a:r>
              <a:rPr lang="fr-FR" dirty="0"/>
              <a:t>max deux lignes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58E172A-1DA2-472B-8414-AEF2D862EA7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886952" y="3814780"/>
            <a:ext cx="6933574" cy="666459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facultatif sur une ligne maximum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221251E5-AA90-47E7-9167-CE2FBDE4285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" y="1934678"/>
            <a:ext cx="4326636" cy="4074072"/>
          </a:xfrm>
        </p:spPr>
        <p:txBody>
          <a:bodyPr/>
          <a:lstStyle>
            <a:lvl1pPr marL="7525" indent="0" algn="ctr">
              <a:buNone/>
              <a:defRPr sz="2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8B574F7-046F-4B8E-B36D-A0259D22DD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126" y="1245702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25CD27-8413-4398-BE23-8A3BE24E33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5EB8F3-F704-41BC-96D3-96D7EF676C45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C3E447-7D75-4024-9327-8A1113E64D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0DC4CF-A2B8-40ED-8186-E8F8176950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956BA58-FF0A-2B40-8EDB-F53F736D90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95" y="6333705"/>
            <a:ext cx="2018109" cy="4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4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F279337-B96A-4731-AB5D-633EDD9F1FD5}"/>
              </a:ext>
            </a:extLst>
          </p:cNvPr>
          <p:cNvSpPr/>
          <p:nvPr/>
        </p:nvSpPr>
        <p:spPr>
          <a:xfrm>
            <a:off x="741901" y="6115107"/>
            <a:ext cx="196519" cy="23384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37AEEAE-9FF5-402D-9406-57FD4E1F8EA6}"/>
              </a:ext>
            </a:extLst>
          </p:cNvPr>
          <p:cNvSpPr/>
          <p:nvPr/>
        </p:nvSpPr>
        <p:spPr>
          <a:xfrm>
            <a:off x="1199479" y="6115107"/>
            <a:ext cx="196519" cy="23384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03A08B0-1E11-49D7-AB24-86C2C52D7254}"/>
              </a:ext>
            </a:extLst>
          </p:cNvPr>
          <p:cNvSpPr/>
          <p:nvPr/>
        </p:nvSpPr>
        <p:spPr>
          <a:xfrm>
            <a:off x="0" y="-1"/>
            <a:ext cx="4326636" cy="6858001"/>
          </a:xfrm>
          <a:custGeom>
            <a:avLst/>
            <a:gdLst/>
            <a:ahLst/>
            <a:cxnLst/>
            <a:rect l="l" t="t" r="r" b="b"/>
            <a:pathLst>
              <a:path w="3605529" h="5715000">
                <a:moveTo>
                  <a:pt x="0" y="5715000"/>
                </a:moveTo>
                <a:lnTo>
                  <a:pt x="3605085" y="5715000"/>
                </a:lnTo>
                <a:lnTo>
                  <a:pt x="3605085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08486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Titre 23">
            <a:extLst>
              <a:ext uri="{FF2B5EF4-FFF2-40B4-BE49-F238E27FC236}">
                <a16:creationId xmlns:a16="http://schemas.microsoft.com/office/drawing/2014/main" id="{376D6FB3-95C4-44F9-9A27-56F8B72EB75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86952" y="2376167"/>
            <a:ext cx="6933574" cy="1373202"/>
          </a:xfrm>
        </p:spPr>
        <p:txBody>
          <a:bodyPr anchor="b"/>
          <a:lstStyle>
            <a:lvl1pPr>
              <a:defRPr sz="3000" b="1" cap="all" baseline="0"/>
            </a:lvl1pPr>
          </a:lstStyle>
          <a:p>
            <a:r>
              <a:rPr lang="fr-FR" dirty="0"/>
              <a:t>Titre du chapitre court </a:t>
            </a:r>
            <a:br>
              <a:rPr lang="fr-FR" dirty="0"/>
            </a:br>
            <a:r>
              <a:rPr lang="fr-FR" dirty="0"/>
              <a:t>max deux lignes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58E172A-1DA2-472B-8414-AEF2D862EA7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886952" y="3814780"/>
            <a:ext cx="6933574" cy="666459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facultatif sur une ligne maximum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221251E5-AA90-47E7-9167-CE2FBDE4285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" y="1934678"/>
            <a:ext cx="4326636" cy="4074072"/>
          </a:xfrm>
        </p:spPr>
        <p:txBody>
          <a:bodyPr/>
          <a:lstStyle>
            <a:lvl1pPr marL="7525" indent="0" algn="ctr">
              <a:buNone/>
              <a:defRPr sz="2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8B574F7-046F-4B8E-B36D-A0259D22DD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126" y="2478157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25CD27-8413-4398-BE23-8A3BE24E33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5EB8F3-F704-41BC-96D3-96D7EF676C45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C3E447-7D75-4024-9327-8A1113E64D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0DC4CF-A2B8-40ED-8186-E8F8176950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A762147-1EBD-F84E-A0F0-0BA933B919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95" y="6333705"/>
            <a:ext cx="2018109" cy="4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3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F279337-B96A-4731-AB5D-633EDD9F1FD5}"/>
              </a:ext>
            </a:extLst>
          </p:cNvPr>
          <p:cNvSpPr/>
          <p:nvPr/>
        </p:nvSpPr>
        <p:spPr>
          <a:xfrm>
            <a:off x="741901" y="6115107"/>
            <a:ext cx="196519" cy="23384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37AEEAE-9FF5-402D-9406-57FD4E1F8EA6}"/>
              </a:ext>
            </a:extLst>
          </p:cNvPr>
          <p:cNvSpPr/>
          <p:nvPr/>
        </p:nvSpPr>
        <p:spPr>
          <a:xfrm>
            <a:off x="1199479" y="6115107"/>
            <a:ext cx="196519" cy="23384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03A08B0-1E11-49D7-AB24-86C2C52D7254}"/>
              </a:ext>
            </a:extLst>
          </p:cNvPr>
          <p:cNvSpPr/>
          <p:nvPr/>
        </p:nvSpPr>
        <p:spPr>
          <a:xfrm>
            <a:off x="0" y="-1"/>
            <a:ext cx="4326636" cy="6858001"/>
          </a:xfrm>
          <a:custGeom>
            <a:avLst/>
            <a:gdLst/>
            <a:ahLst/>
            <a:cxnLst/>
            <a:rect l="l" t="t" r="r" b="b"/>
            <a:pathLst>
              <a:path w="3605529" h="5715000">
                <a:moveTo>
                  <a:pt x="0" y="5715000"/>
                </a:moveTo>
                <a:lnTo>
                  <a:pt x="3605085" y="5715000"/>
                </a:lnTo>
                <a:lnTo>
                  <a:pt x="3605085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08486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Titre 23">
            <a:extLst>
              <a:ext uri="{FF2B5EF4-FFF2-40B4-BE49-F238E27FC236}">
                <a16:creationId xmlns:a16="http://schemas.microsoft.com/office/drawing/2014/main" id="{376D6FB3-95C4-44F9-9A27-56F8B72EB75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86952" y="2376167"/>
            <a:ext cx="6933574" cy="1373202"/>
          </a:xfrm>
        </p:spPr>
        <p:txBody>
          <a:bodyPr anchor="b"/>
          <a:lstStyle>
            <a:lvl1pPr>
              <a:defRPr sz="3000" b="1" cap="all" baseline="0"/>
            </a:lvl1pPr>
          </a:lstStyle>
          <a:p>
            <a:r>
              <a:rPr lang="fr-FR" dirty="0"/>
              <a:t>Titre du chapitre court </a:t>
            </a:r>
            <a:br>
              <a:rPr lang="fr-FR" dirty="0"/>
            </a:br>
            <a:r>
              <a:rPr lang="fr-FR" dirty="0"/>
              <a:t>max deux lignes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58E172A-1DA2-472B-8414-AEF2D862EA7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886952" y="3814780"/>
            <a:ext cx="6933574" cy="666459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facultatif sur une ligne maximum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221251E5-AA90-47E7-9167-CE2FBDE4285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" y="1934678"/>
            <a:ext cx="4326636" cy="4074072"/>
          </a:xfrm>
        </p:spPr>
        <p:txBody>
          <a:bodyPr/>
          <a:lstStyle>
            <a:lvl1pPr marL="7525" indent="0" algn="ctr">
              <a:buNone/>
              <a:defRPr sz="2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8B574F7-046F-4B8E-B36D-A0259D22DD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133" y="3736378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25CD27-8413-4398-BE23-8A3BE24E33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5EB8F3-F704-41BC-96D3-96D7EF676C45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C3E447-7D75-4024-9327-8A1113E64D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0DC4CF-A2B8-40ED-8186-E8F8176950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531C201-4AE8-FB4E-8AB1-42342D5A4F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95" y="6333705"/>
            <a:ext cx="2018109" cy="4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9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F279337-B96A-4731-AB5D-633EDD9F1FD5}"/>
              </a:ext>
            </a:extLst>
          </p:cNvPr>
          <p:cNvSpPr/>
          <p:nvPr/>
        </p:nvSpPr>
        <p:spPr>
          <a:xfrm>
            <a:off x="741901" y="6115107"/>
            <a:ext cx="196519" cy="23384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37AEEAE-9FF5-402D-9406-57FD4E1F8EA6}"/>
              </a:ext>
            </a:extLst>
          </p:cNvPr>
          <p:cNvSpPr/>
          <p:nvPr/>
        </p:nvSpPr>
        <p:spPr>
          <a:xfrm>
            <a:off x="1199479" y="6115107"/>
            <a:ext cx="196519" cy="23384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03A08B0-1E11-49D7-AB24-86C2C52D7254}"/>
              </a:ext>
            </a:extLst>
          </p:cNvPr>
          <p:cNvSpPr/>
          <p:nvPr/>
        </p:nvSpPr>
        <p:spPr>
          <a:xfrm>
            <a:off x="0" y="-1"/>
            <a:ext cx="4326636" cy="6858001"/>
          </a:xfrm>
          <a:custGeom>
            <a:avLst/>
            <a:gdLst/>
            <a:ahLst/>
            <a:cxnLst/>
            <a:rect l="l" t="t" r="r" b="b"/>
            <a:pathLst>
              <a:path w="3605529" h="5715000">
                <a:moveTo>
                  <a:pt x="0" y="5715000"/>
                </a:moveTo>
                <a:lnTo>
                  <a:pt x="3605085" y="5715000"/>
                </a:lnTo>
                <a:lnTo>
                  <a:pt x="3605085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08486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Titre 23">
            <a:extLst>
              <a:ext uri="{FF2B5EF4-FFF2-40B4-BE49-F238E27FC236}">
                <a16:creationId xmlns:a16="http://schemas.microsoft.com/office/drawing/2014/main" id="{376D6FB3-95C4-44F9-9A27-56F8B72EB75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86952" y="2376167"/>
            <a:ext cx="6933574" cy="1373202"/>
          </a:xfrm>
        </p:spPr>
        <p:txBody>
          <a:bodyPr anchor="b"/>
          <a:lstStyle>
            <a:lvl1pPr>
              <a:defRPr sz="3000" b="1" cap="all" baseline="0"/>
            </a:lvl1pPr>
          </a:lstStyle>
          <a:p>
            <a:r>
              <a:rPr lang="fr-FR" dirty="0"/>
              <a:t>Titre du chapitre court </a:t>
            </a:r>
            <a:br>
              <a:rPr lang="fr-FR" dirty="0"/>
            </a:br>
            <a:r>
              <a:rPr lang="fr-FR" dirty="0"/>
              <a:t>max deux lignes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58E172A-1DA2-472B-8414-AEF2D862EA7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886952" y="3814780"/>
            <a:ext cx="6933574" cy="666459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facultatif sur une ligne maximum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221251E5-AA90-47E7-9167-CE2FBDE4285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" y="1934678"/>
            <a:ext cx="4326636" cy="4074072"/>
          </a:xfrm>
        </p:spPr>
        <p:txBody>
          <a:bodyPr/>
          <a:lstStyle>
            <a:lvl1pPr marL="7525" indent="0" algn="ctr">
              <a:buNone/>
              <a:defRPr sz="2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8B574F7-046F-4B8E-B36D-A0259D22DD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126" y="4982823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25CD27-8413-4398-BE23-8A3BE24E33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5EB8F3-F704-41BC-96D3-96D7EF676C45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C3E447-7D75-4024-9327-8A1113E64D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0DC4CF-A2B8-40ED-8186-E8F8176950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0389DBA-EFC2-DB4B-BE2B-C9E156A220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95" y="6333705"/>
            <a:ext cx="2018109" cy="4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402079" y="1520825"/>
            <a:ext cx="10418446" cy="47879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A3B7E96-5E2B-4507-8430-9345C5980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sur une ou deux lignes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D7F8831-606E-484E-A6B1-F85FEA4F87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B39530-5091-4D8A-81D6-57F35C4AD5E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FBF300-F76C-468B-9883-DE1ADEA5B6AC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5DE8C6-1026-4411-A266-71AAD66CFD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E83A32-7397-4463-B502-919674C3E8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1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402079" y="1520825"/>
            <a:ext cx="4693921" cy="346075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Texte 1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A3B7E96-5E2B-4507-8430-9345C5980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sur une ou deux lignes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773D1DE-117B-4B14-947A-A6E1A5DCA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650" y="3532188"/>
            <a:ext cx="4705350" cy="158504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98834"/>
            </a:stretch>
          </a:blipFill>
        </p:spPr>
        <p:txBody>
          <a:bodyPr>
            <a:spAutoFit/>
          </a:bodyPr>
          <a:lstStyle>
            <a:lvl1pPr marL="180975" indent="0" algn="l">
              <a:spcAft>
                <a:spcPts val="500"/>
              </a:spcAft>
              <a:buNone/>
              <a:defRPr sz="1400" i="1"/>
            </a:lvl1pPr>
            <a:lvl2pPr marL="647700" indent="-142875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▌"/>
              <a:defRPr sz="1200"/>
            </a:lvl2pPr>
            <a:lvl3pPr marL="622300" indent="0">
              <a:buFont typeface="Arial" panose="020B0604020202020204" pitchFamily="34" charset="0"/>
              <a:buNone/>
              <a:defRPr sz="1000"/>
            </a:lvl3pPr>
            <a:lvl4pPr marL="635000" indent="0">
              <a:defRPr sz="800"/>
            </a:lvl4pPr>
            <a:lvl5pPr marL="635000" indent="0">
              <a:defRPr sz="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81C0D62-39BB-4E1A-BFA5-9591BF92E4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7054" y="1520825"/>
            <a:ext cx="4693921" cy="346075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2"/>
                </a:solidFill>
              </a:defRPr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Texte 2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DB3D7BEE-67D8-402F-9657-72A98B75CA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05625" y="3532188"/>
            <a:ext cx="4705350" cy="1585049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64" r="98342"/>
            </a:stretch>
          </a:blipFill>
        </p:spPr>
        <p:txBody>
          <a:bodyPr>
            <a:spAutoFit/>
          </a:bodyPr>
          <a:lstStyle>
            <a:lvl1pPr marL="180975" indent="0" algn="l">
              <a:spcAft>
                <a:spcPts val="500"/>
              </a:spcAft>
              <a:buNone/>
              <a:defRPr sz="1400" i="1"/>
            </a:lvl1pPr>
            <a:lvl2pPr marL="647700" indent="-142875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▌"/>
              <a:defRPr sz="1200"/>
            </a:lvl2pPr>
            <a:lvl3pPr marL="622300" indent="0">
              <a:buFont typeface="Arial" panose="020B0604020202020204" pitchFamily="34" charset="0"/>
              <a:buNone/>
              <a:defRPr sz="1000"/>
            </a:lvl3pPr>
            <a:lvl4pPr marL="635000" indent="0">
              <a:defRPr sz="800"/>
            </a:lvl4pPr>
            <a:lvl5pPr marL="635000" indent="0">
              <a:defRPr sz="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92D631D-0225-4A68-9569-979EBC030A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02079" y="2076450"/>
            <a:ext cx="4693921" cy="1249362"/>
          </a:xfrm>
        </p:spPr>
        <p:txBody>
          <a:bodyPr anchor="ctr"/>
          <a:lstStyle>
            <a:lvl1pPr marL="0" indent="0" algn="ctr">
              <a:buNone/>
              <a:defRPr sz="8800" b="1">
                <a:solidFill>
                  <a:schemeClr val="accent3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00000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A9AE24CA-DB5D-45AB-BC80-ACADE3F6FD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7054" y="2076450"/>
            <a:ext cx="4693921" cy="1249362"/>
          </a:xfrm>
        </p:spPr>
        <p:txBody>
          <a:bodyPr anchor="ctr"/>
          <a:lstStyle>
            <a:lvl1pPr marL="0" indent="0" algn="ctr">
              <a:buNone/>
              <a:defRPr sz="8800" b="1">
                <a:solidFill>
                  <a:schemeClr val="tx2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tx2"/>
                </a:solidFill>
              </a:defRPr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00000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BC81C53-5F8B-48DB-9B47-E4289CD365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854164-4920-43E4-819B-1E0B63CA035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2311B10-D61D-4190-875F-37BDC463C385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E32169D-3F49-43DD-8D5B-23C9ED2D98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81AE2A-130F-474E-BF52-D84C9B1A026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79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sur une ou deux lignes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8183881" y="1520825"/>
            <a:ext cx="3636644" cy="473288"/>
          </a:xfrm>
        </p:spPr>
        <p:txBody>
          <a:bodyPr/>
          <a:lstStyle>
            <a:lvl1pPr marL="7525" indent="0">
              <a:buNone/>
              <a:defRPr sz="2000" b="1"/>
            </a:lvl1pPr>
          </a:lstStyle>
          <a:p>
            <a:pPr lvl="0"/>
            <a:r>
              <a:rPr lang="fr-FR" dirty="0"/>
              <a:t>Titre du schéma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A0285EC8-7FAF-408F-8912-F8A2B92423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881" y="2184401"/>
            <a:ext cx="3636644" cy="3797300"/>
          </a:xfrm>
        </p:spPr>
        <p:txBody>
          <a:bodyPr/>
          <a:lstStyle>
            <a:lvl1pPr marL="7525" indent="0">
              <a:spcBef>
                <a:spcPts val="1000"/>
              </a:spcBef>
              <a:spcAft>
                <a:spcPts val="500"/>
              </a:spcAft>
              <a:buNone/>
              <a:defRPr sz="1400" i="1"/>
            </a:lvl1pPr>
            <a:lvl2pPr marL="714375" indent="-228600">
              <a:spcBef>
                <a:spcPts val="500"/>
              </a:spcBef>
              <a:buFont typeface="Arial" panose="020B0604020202020204" pitchFamily="34" charset="0"/>
              <a:buChar char="▌"/>
              <a:defRPr/>
            </a:lvl2pPr>
            <a:lvl3pPr marL="876300" indent="-136525">
              <a:spcBef>
                <a:spcPts val="500"/>
              </a:spcBef>
              <a:buFont typeface="Arial" panose="020B0604020202020204" pitchFamily="34" charset="0"/>
              <a:buChar char="▀"/>
              <a:defRPr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7362972-082A-4A8D-B10A-B704B41768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01763" y="1520825"/>
            <a:ext cx="6662737" cy="4460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B17BB6A-E71D-48EF-ACEB-0640CD0FB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661" y="-1"/>
            <a:ext cx="565938" cy="1231757"/>
          </a:xfrm>
          <a:custGeom>
            <a:avLst/>
            <a:gdLst>
              <a:gd name="connsiteX0" fmla="*/ 0 w 565938"/>
              <a:gd name="connsiteY0" fmla="*/ 0 h 1231757"/>
              <a:gd name="connsiteX1" fmla="*/ 565938 w 565938"/>
              <a:gd name="connsiteY1" fmla="*/ 0 h 1231757"/>
              <a:gd name="connsiteX2" fmla="*/ 565938 w 565938"/>
              <a:gd name="connsiteY2" fmla="*/ 1231757 h 1231757"/>
              <a:gd name="connsiteX3" fmla="*/ 0 w 565938"/>
              <a:gd name="connsiteY3" fmla="*/ 1231757 h 123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938" h="1231757">
                <a:moveTo>
                  <a:pt x="0" y="0"/>
                </a:moveTo>
                <a:lnTo>
                  <a:pt x="565938" y="0"/>
                </a:lnTo>
                <a:lnTo>
                  <a:pt x="565938" y="1231757"/>
                </a:lnTo>
                <a:lnTo>
                  <a:pt x="0" y="12317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7525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A74F558-0A72-4892-BA40-3264499A22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0495628-06AA-4A81-AF5F-9C0FE0B29032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716F128-EAB9-44D2-A5E6-EA8A5FA8131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7E33D6E-37AD-4E72-8164-763CB5F4BFD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0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>
            <a:extLst>
              <a:ext uri="{FF2B5EF4-FFF2-40B4-BE49-F238E27FC236}">
                <a16:creationId xmlns:a16="http://schemas.microsoft.com/office/drawing/2014/main" id="{F3E80BAE-5334-4944-8387-D34AD47032E5}"/>
              </a:ext>
            </a:extLst>
          </p:cNvPr>
          <p:cNvSpPr/>
          <p:nvPr userDrawn="1"/>
        </p:nvSpPr>
        <p:spPr>
          <a:xfrm>
            <a:off x="0" y="0"/>
            <a:ext cx="655320" cy="6858000"/>
          </a:xfrm>
          <a:custGeom>
            <a:avLst/>
            <a:gdLst/>
            <a:ahLst/>
            <a:cxnLst/>
            <a:rect l="l" t="t" r="r" b="b"/>
            <a:pathLst>
              <a:path w="546100" h="5715000">
                <a:moveTo>
                  <a:pt x="0" y="5715000"/>
                </a:moveTo>
                <a:lnTo>
                  <a:pt x="546100" y="5715000"/>
                </a:lnTo>
                <a:lnTo>
                  <a:pt x="5461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08486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02079" y="373171"/>
            <a:ext cx="10418445" cy="62458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fr-FR" dirty="0"/>
              <a:t>Titre sur une ou deux lignes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2079" y="1522095"/>
            <a:ext cx="10418446" cy="478662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381" y="6411842"/>
            <a:ext cx="857066" cy="19555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>
              <a:lnSpc>
                <a:spcPct val="87000"/>
              </a:lnSpc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1pPr>
          </a:lstStyle>
          <a:p>
            <a:fld id="{47EC5CE6-ADEA-4519-921A-6451F5CAAA9F}" type="datetime1">
              <a:rPr lang="fr-FR" smtClean="0"/>
              <a:t>18/01/2024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655375" y="6413186"/>
            <a:ext cx="2536500" cy="192865"/>
          </a:xfrm>
          <a:prstGeom prst="rect">
            <a:avLst/>
          </a:prstGeom>
        </p:spPr>
        <p:txBody>
          <a:bodyPr vert="horz" lIns="91440" tIns="45720" rIns="72000" bIns="45720" rtlCol="0" anchor="ctr">
            <a:noAutofit/>
          </a:bodyPr>
          <a:lstStyle>
            <a:lvl1pPr algn="l">
              <a:lnSpc>
                <a:spcPct val="87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r-FR"/>
              <a:t>Auteur(s)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08081" y="6413186"/>
            <a:ext cx="512444" cy="19286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87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bk object 18">
            <a:extLst>
              <a:ext uri="{FF2B5EF4-FFF2-40B4-BE49-F238E27FC236}">
                <a16:creationId xmlns:a16="http://schemas.microsoft.com/office/drawing/2014/main" id="{769C0DAA-CF18-4FF9-96D0-239FA3F7EFC4}"/>
              </a:ext>
            </a:extLst>
          </p:cNvPr>
          <p:cNvSpPr/>
          <p:nvPr userDrawn="1"/>
        </p:nvSpPr>
        <p:spPr>
          <a:xfrm>
            <a:off x="6629401" y="6418559"/>
            <a:ext cx="182118" cy="182118"/>
          </a:xfrm>
          <a:custGeom>
            <a:avLst/>
            <a:gdLst/>
            <a:ahLst/>
            <a:cxnLst/>
            <a:rect l="l" t="t" r="r" b="b"/>
            <a:pathLst>
              <a:path w="151764" h="151764">
                <a:moveTo>
                  <a:pt x="0" y="151257"/>
                </a:moveTo>
                <a:lnTo>
                  <a:pt x="151257" y="151257"/>
                </a:lnTo>
                <a:lnTo>
                  <a:pt x="151257" y="0"/>
                </a:lnTo>
                <a:lnTo>
                  <a:pt x="0" y="0"/>
                </a:lnTo>
                <a:lnTo>
                  <a:pt x="0" y="151257"/>
                </a:lnTo>
                <a:close/>
              </a:path>
            </a:pathLst>
          </a:custGeom>
          <a:solidFill>
            <a:srgbClr val="008486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9" name="bk object 19">
            <a:extLst>
              <a:ext uri="{FF2B5EF4-FFF2-40B4-BE49-F238E27FC236}">
                <a16:creationId xmlns:a16="http://schemas.microsoft.com/office/drawing/2014/main" id="{D88C819A-283E-4F7A-A38A-C1E380D1EAE0}"/>
              </a:ext>
            </a:extLst>
          </p:cNvPr>
          <p:cNvSpPr/>
          <p:nvPr userDrawn="1"/>
        </p:nvSpPr>
        <p:spPr>
          <a:xfrm>
            <a:off x="8442961" y="6418559"/>
            <a:ext cx="182118" cy="182118"/>
          </a:xfrm>
          <a:custGeom>
            <a:avLst/>
            <a:gdLst/>
            <a:ahLst/>
            <a:cxnLst/>
            <a:rect l="l" t="t" r="r" b="b"/>
            <a:pathLst>
              <a:path w="151765" h="151764">
                <a:moveTo>
                  <a:pt x="0" y="151257"/>
                </a:moveTo>
                <a:lnTo>
                  <a:pt x="151256" y="151257"/>
                </a:lnTo>
                <a:lnTo>
                  <a:pt x="151256" y="0"/>
                </a:lnTo>
                <a:lnTo>
                  <a:pt x="0" y="0"/>
                </a:lnTo>
                <a:lnTo>
                  <a:pt x="0" y="151257"/>
                </a:lnTo>
                <a:close/>
              </a:path>
            </a:pathLst>
          </a:custGeom>
          <a:solidFill>
            <a:srgbClr val="008486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A99C81-7BA2-F544-A222-3EA58ED293E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069" y="6345582"/>
            <a:ext cx="2135077" cy="51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96" r:id="rId3"/>
    <p:sldLayoutId id="2147483697" r:id="rId4"/>
    <p:sldLayoutId id="2147483695" r:id="rId5"/>
    <p:sldLayoutId id="2147483694" r:id="rId6"/>
    <p:sldLayoutId id="2147483669" r:id="rId7"/>
    <p:sldLayoutId id="2147483685" r:id="rId8"/>
    <p:sldLayoutId id="2147483668" r:id="rId9"/>
    <p:sldLayoutId id="2147483687" r:id="rId10"/>
    <p:sldLayoutId id="2147483688" r:id="rId11"/>
    <p:sldLayoutId id="2147483689" r:id="rId12"/>
    <p:sldLayoutId id="2147483690" r:id="rId13"/>
    <p:sldLayoutId id="2147483649" r:id="rId14"/>
    <p:sldLayoutId id="2147483691" r:id="rId15"/>
    <p:sldLayoutId id="2147483670" r:id="rId16"/>
    <p:sldLayoutId id="2147483671" r:id="rId17"/>
    <p:sldLayoutId id="2147483675" r:id="rId18"/>
    <p:sldLayoutId id="2147483676" r:id="rId19"/>
    <p:sldLayoutId id="2147483677" r:id="rId20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3000" b="1" kern="1200" cap="none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52000" indent="-244475" algn="l" defTabSz="914400" rtl="0" eaLnBrk="1" latinLnBrk="0" hangingPunct="1">
        <a:lnSpc>
          <a:spcPct val="100000"/>
        </a:lnSpc>
        <a:spcBef>
          <a:spcPts val="0"/>
        </a:spcBef>
        <a:spcAft>
          <a:spcPts val="2000"/>
        </a:spcAft>
        <a:buClr>
          <a:schemeClr val="tx2"/>
        </a:buClr>
        <a:buFont typeface="Arial" panose="020B0604020202020204" pitchFamily="34" charset="0"/>
        <a:buChar char="▌"/>
        <a:defRPr sz="160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75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500"/>
        </a:spcAft>
        <a:buClr>
          <a:schemeClr val="tx2"/>
        </a:buClr>
        <a:buSzPct val="70000"/>
        <a:buFont typeface="Arial" panose="020B0604020202020204" pitchFamily="34" charset="0"/>
        <a:buChar char="▀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4000" indent="-136525" algn="l" defTabSz="914400" rtl="0" eaLnBrk="1" latinLnBrk="0" hangingPunct="1">
        <a:lnSpc>
          <a:spcPct val="100000"/>
        </a:lnSpc>
        <a:spcBef>
          <a:spcPts val="1500"/>
        </a:spcBef>
        <a:spcAft>
          <a:spcPts val="500"/>
        </a:spcAft>
        <a:buClr>
          <a:schemeClr val="tx2"/>
        </a:buClr>
        <a:buSzPct val="70000"/>
        <a:buFont typeface="Arial" panose="020B0604020202020204" pitchFamily="34" charset="0"/>
        <a:buChar char="▌"/>
        <a:tabLst>
          <a:tab pos="1619250" algn="l"/>
        </a:tabLst>
        <a:defRPr sz="12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0" algn="l" defTabSz="914400" rtl="0" eaLnBrk="1" latinLnBrk="0" hangingPunct="1">
        <a:lnSpc>
          <a:spcPct val="100000"/>
        </a:lnSpc>
        <a:spcBef>
          <a:spcPts val="1200"/>
        </a:spcBef>
        <a:buFont typeface="Calibri" panose="020F0502020204030204" pitchFamily="34" charset="0"/>
        <a:buChar char="-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0" algn="l" defTabSz="914400" rtl="0" eaLnBrk="1" latinLnBrk="0" hangingPunct="1">
        <a:lnSpc>
          <a:spcPct val="100000"/>
        </a:lnSpc>
        <a:spcBef>
          <a:spcPts val="1200"/>
        </a:spcBef>
        <a:buFontTx/>
        <a:buNone/>
        <a:defRPr sz="1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558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pos="876" userDrawn="1">
          <p15:clr>
            <a:srgbClr val="9FCC3B"/>
          </p15:clr>
        </p15:guide>
        <p15:guide id="7" pos="7446" userDrawn="1">
          <p15:clr>
            <a:srgbClr val="9FCC3B"/>
          </p15:clr>
        </p15:guide>
        <p15:guide id="11" orient="horz" pos="958" userDrawn="1">
          <p15:clr>
            <a:srgbClr val="9FCC3B"/>
          </p15:clr>
        </p15:guide>
        <p15:guide id="12" orient="horz" pos="397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D009E91-D056-4DAD-9C62-D42B3867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EpARGNE SALARIALE – RETRAITE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00E018DD-EBC7-43C8-921A-3526F46C2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</a:rPr>
              <a:t>Informations aux salariés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23" y="5210935"/>
            <a:ext cx="874266" cy="8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Comment disposer de son épargne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79030"/>
              </p:ext>
            </p:extLst>
          </p:nvPr>
        </p:nvGraphicFramePr>
        <p:xfrm>
          <a:off x="2021340" y="950760"/>
          <a:ext cx="8149320" cy="4956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9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0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1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0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1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PERECOL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endParaRPr lang="fr-FR" sz="1000" b="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32601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00" b="1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A la fin de la durée d’indisponibilité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>
                          <a:solidFill>
                            <a:schemeClr val="accent1"/>
                          </a:solidFill>
                        </a:rPr>
                        <a:t>5 ans</a:t>
                      </a:r>
                      <a:endParaRPr lang="fr-FR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>
                          <a:solidFill>
                            <a:schemeClr val="accent1"/>
                          </a:solidFill>
                        </a:rPr>
                        <a:t>Retraite</a:t>
                      </a:r>
                      <a:endParaRPr lang="fr-FR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67973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fr-FR" sz="100" b="0" dirty="0"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80155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Mariage ou Conclusion d'un PACS</a:t>
                      </a:r>
                      <a:endParaRPr lang="fr-FR" sz="1000" b="0" dirty="0"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Arrivée au foyer du 3ème enfant et des suivants par naissance ou adoption</a:t>
                      </a:r>
                      <a:endParaRPr lang="fr-FR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Séparation, divorce ou dissolution du PACS</a:t>
                      </a:r>
                      <a:endParaRPr lang="fr-FR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fr-FR" sz="1000" b="0" dirty="0" smtClean="0">
                          <a:latin typeface="+mn-lt"/>
                        </a:rPr>
                        <a:t>Violences conjugales</a:t>
                      </a:r>
                      <a:endParaRPr lang="fr-FR" sz="1000" b="0" dirty="0"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Création ou reprise d'entreprise</a:t>
                      </a:r>
                      <a:endParaRPr lang="fr-FR" sz="1000" b="0" dirty="0"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Acquisition ou Construction de la résidence principale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Agrandissement de la résidence principale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Catastrophe naturelle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Invalidité </a:t>
                      </a:r>
                      <a:endParaRPr lang="fr-FR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Décès du conjoint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Décès du salarié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Cessation du contrat de travail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Surendettement du salarié.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Expiration des droits à l'assurance chômage.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Cessation d’activité non salarié du titulaire suite à un jugement de liquidation judiciaire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rgbClr val="203A87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b="0" dirty="0">
                        <a:solidFill>
                          <a:srgbClr val="203A87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rgbClr val="203A87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rgbClr val="203A87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 du mandat social sans reprise d'activité depuis au moins 2 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rgbClr val="203A87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b="0" dirty="0">
                        <a:solidFill>
                          <a:srgbClr val="203A87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b="0" dirty="0">
                        <a:solidFill>
                          <a:srgbClr val="203A87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fr-FR" sz="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rgbClr val="203A87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13724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fr-FR" sz="1000" b="1" dirty="0" smtClean="0">
                          <a:solidFill>
                            <a:srgbClr val="E0031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Sous forme d’une Avance Epargne Salariale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050" dirty="0"/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400" b="0" dirty="0">
                        <a:solidFill>
                          <a:srgbClr val="203A87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595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050" dirty="0"/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400" dirty="0">
                        <a:solidFill>
                          <a:srgbClr val="203A87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34427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11308081" y="6413186"/>
            <a:ext cx="512444" cy="192865"/>
          </a:xfrm>
        </p:spPr>
        <p:txBody>
          <a:bodyPr/>
          <a:lstStyle/>
          <a:p>
            <a:pPr algn="r"/>
            <a:fld id="{03782C43-7533-4CE7-94CC-8F091034FBE1}" type="slidenum">
              <a:rPr lang="fr-FR" smtClean="0">
                <a:solidFill>
                  <a:schemeClr val="tx1"/>
                </a:solidFill>
              </a:rPr>
              <a:pPr algn="r"/>
              <a:t>10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596000" y="1532702"/>
            <a:ext cx="10596000" cy="4069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2540" y="297826"/>
            <a:ext cx="10420932" cy="449919"/>
          </a:xfrm>
        </p:spPr>
        <p:txBody>
          <a:bodyPr/>
          <a:lstStyle/>
          <a:p>
            <a:r>
              <a:rPr lang="fr-FR" altLang="fr-FR" sz="2400" dirty="0" smtClean="0">
                <a:ea typeface="Verdana" panose="020B0604030504040204" pitchFamily="34" charset="0"/>
              </a:rPr>
              <a:t>Le PEE – PERECOL</a:t>
            </a:r>
            <a:br>
              <a:rPr lang="fr-FR" altLang="fr-FR" sz="2400" dirty="0" smtClean="0">
                <a:ea typeface="Verdana" panose="020B0604030504040204" pitchFamily="34" charset="0"/>
              </a:rPr>
            </a:br>
            <a:r>
              <a:rPr lang="fr-FR" altLang="fr-FR" sz="2400" dirty="0" smtClean="0">
                <a:ea typeface="Verdana" panose="020B0604030504040204" pitchFamily="34" charset="0"/>
              </a:rPr>
              <a:t/>
            </a:r>
            <a:br>
              <a:rPr lang="fr-FR" altLang="fr-FR" sz="2400" dirty="0" smtClean="0">
                <a:ea typeface="Verdana" panose="020B0604030504040204" pitchFamily="34" charset="0"/>
              </a:rPr>
            </a:b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6302814" y="1158694"/>
            <a:ext cx="3124263" cy="4803452"/>
            <a:chOff x="6480433" y="1158694"/>
            <a:chExt cx="3124263" cy="4803452"/>
          </a:xfrm>
        </p:grpSpPr>
        <p:sp>
          <p:nvSpPr>
            <p:cNvPr id="93" name="Rectangle 92"/>
            <p:cNvSpPr/>
            <p:nvPr/>
          </p:nvSpPr>
          <p:spPr>
            <a:xfrm>
              <a:off x="6480433" y="1172021"/>
              <a:ext cx="3124263" cy="4790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725635" y="1791433"/>
              <a:ext cx="2670211" cy="1985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</a:pPr>
              <a:endParaRPr lang="fr-FR" sz="105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>
                <a:lnSpc>
                  <a:spcPct val="107000"/>
                </a:lnSpc>
              </a:pPr>
              <a:endParaRPr lang="fr-FR" sz="1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>
                <a:lnSpc>
                  <a:spcPct val="107000"/>
                </a:lnSpc>
              </a:pPr>
              <a:r>
                <a:rPr lang="fr-FR" sz="1050" dirty="0">
                  <a:ea typeface="Verdana" panose="020B0604030504040204" pitchFamily="34" charset="0"/>
                  <a:cs typeface="Verdana" panose="020B0604030504040204" pitchFamily="34" charset="0"/>
                </a:rPr>
                <a:t>Le </a:t>
              </a:r>
              <a:r>
                <a:rPr lang="fr-FR" sz="1050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PERECOL </a:t>
              </a:r>
              <a:r>
                <a:rPr lang="fr-FR" sz="1050" dirty="0">
                  <a:ea typeface="Verdana" panose="020B0604030504040204" pitchFamily="34" charset="0"/>
                  <a:cs typeface="Verdana" panose="020B0604030504040204" pitchFamily="34" charset="0"/>
                </a:rPr>
                <a:t>fonctionne comme le PEE, avec toutefois, une épargne investie jusqu’à la retraite.</a:t>
              </a:r>
            </a:p>
            <a:p>
              <a:pPr algn="just">
                <a:lnSpc>
                  <a:spcPct val="107000"/>
                </a:lnSpc>
              </a:pPr>
              <a:r>
                <a:rPr lang="fr-FR" sz="1050" dirty="0">
                  <a:ea typeface="Verdana" panose="020B0604030504040204" pitchFamily="34" charset="0"/>
                  <a:cs typeface="Verdana" panose="020B0604030504040204" pitchFamily="34" charset="0"/>
                </a:rPr>
                <a:t>Le PERECOL est un des</a:t>
              </a:r>
              <a:r>
                <a:rPr lang="fr-FR" sz="1050" b="1" dirty="0">
                  <a:ea typeface="Verdana" panose="020B0604030504040204" pitchFamily="34" charset="0"/>
                  <a:cs typeface="Verdana" panose="020B0604030504040204" pitchFamily="34" charset="0"/>
                </a:rPr>
                <a:t> dispositifs de préparation à la retraite </a:t>
              </a:r>
              <a:r>
                <a:rPr lang="fr-FR" sz="1050" dirty="0">
                  <a:ea typeface="Verdana" panose="020B0604030504040204" pitchFamily="34" charset="0"/>
                  <a:cs typeface="Verdana" panose="020B0604030504040204" pitchFamily="34" charset="0"/>
                </a:rPr>
                <a:t>vous permettant de récupérer votre épargne </a:t>
              </a:r>
              <a:r>
                <a:rPr lang="fr-FR" sz="1050" b="1" dirty="0">
                  <a:ea typeface="Verdana" panose="020B0604030504040204" pitchFamily="34" charset="0"/>
                  <a:cs typeface="Verdana" panose="020B0604030504040204" pitchFamily="34" charset="0"/>
                </a:rPr>
                <a:t>sous forme de capital </a:t>
              </a:r>
              <a:r>
                <a:rPr lang="fr-FR" sz="1050" b="1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fiscalisé ou défiscalisé (fonction de la déductibilité ou non du versement) et/ou </a:t>
              </a:r>
              <a:r>
                <a:rPr lang="fr-FR" sz="1050" b="1" dirty="0">
                  <a:ea typeface="Verdana" panose="020B0604030504040204" pitchFamily="34" charset="0"/>
                  <a:cs typeface="Verdana" panose="020B0604030504040204" pitchFamily="34" charset="0"/>
                </a:rPr>
                <a:t>en rente.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 rot="5400000">
              <a:off x="5632077" y="2007050"/>
              <a:ext cx="4803452" cy="3106740"/>
            </a:xfrm>
            <a:prstGeom prst="rect">
              <a:avLst/>
            </a:prstGeom>
            <a:noFill/>
            <a:ln w="12700">
              <a:solidFill>
                <a:srgbClr val="001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7032536" y="1303279"/>
              <a:ext cx="23633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8486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LE PLAN D’ÉPARGNE RETRAITE </a:t>
              </a:r>
              <a:r>
                <a:rPr lang="fr-FR" sz="1400" b="1" dirty="0" smtClean="0">
                  <a:solidFill>
                    <a:srgbClr val="008486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ENTREPRISE COLLECTIF</a:t>
              </a:r>
              <a:endParaRPr lang="fr-FR" sz="1400" dirty="0">
                <a:solidFill>
                  <a:srgbClr val="008486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endParaRPr lang="fr-FR" sz="1400" dirty="0">
                <a:solidFill>
                  <a:srgbClr val="008486"/>
                </a:solidFill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6931557" y="3853986"/>
              <a:ext cx="2413017" cy="1896457"/>
              <a:chOff x="6931557" y="3853986"/>
              <a:chExt cx="2413017" cy="1896457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354852" y="4494276"/>
                <a:ext cx="1825327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900" b="1" dirty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Gestion Libre et pilotée</a:t>
                </a:r>
                <a:endParaRPr lang="fr-FR" sz="1350" dirty="0">
                  <a:solidFill>
                    <a:srgbClr val="008486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354852" y="4996066"/>
                <a:ext cx="157709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900" b="1" dirty="0" smtClean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8 Cas </a:t>
                </a:r>
                <a:r>
                  <a:rPr lang="fr-FR" sz="900" b="1" dirty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de déblocages</a:t>
                </a:r>
                <a:endParaRPr lang="fr-FR" sz="1350" dirty="0">
                  <a:solidFill>
                    <a:srgbClr val="008486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354852" y="5497856"/>
                <a:ext cx="80106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900" b="1" dirty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Retraite</a:t>
                </a:r>
                <a:endParaRPr lang="fr-FR" sz="1350" dirty="0">
                  <a:solidFill>
                    <a:srgbClr val="008486"/>
                  </a:solidFill>
                </a:endParaRPr>
              </a:p>
            </p:txBody>
          </p:sp>
          <p:sp>
            <p:nvSpPr>
              <p:cNvPr id="27" name="Shape 2587"/>
              <p:cNvSpPr/>
              <p:nvPr/>
            </p:nvSpPr>
            <p:spPr>
              <a:xfrm>
                <a:off x="6931557" y="3900272"/>
                <a:ext cx="279400" cy="279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1" y="19846"/>
                    </a:moveTo>
                    <a:lnTo>
                      <a:pt x="9413" y="12882"/>
                    </a:lnTo>
                    <a:lnTo>
                      <a:pt x="19655" y="2640"/>
                    </a:lnTo>
                    <a:cubicBezTo>
                      <a:pt x="19655" y="2640"/>
                      <a:pt x="12281" y="19846"/>
                      <a:pt x="12281" y="19846"/>
                    </a:cubicBezTo>
                    <a:close/>
                    <a:moveTo>
                      <a:pt x="1755" y="9320"/>
                    </a:moveTo>
                    <a:lnTo>
                      <a:pt x="18960" y="1945"/>
                    </a:lnTo>
                    <a:lnTo>
                      <a:pt x="8719" y="12187"/>
                    </a:lnTo>
                    <a:cubicBezTo>
                      <a:pt x="8719" y="12187"/>
                      <a:pt x="1755" y="9320"/>
                      <a:pt x="1755" y="9320"/>
                    </a:cubicBezTo>
                    <a:close/>
                    <a:moveTo>
                      <a:pt x="21600" y="491"/>
                    </a:moveTo>
                    <a:cubicBezTo>
                      <a:pt x="21600" y="220"/>
                      <a:pt x="21380" y="0"/>
                      <a:pt x="21109" y="0"/>
                    </a:cubicBezTo>
                    <a:cubicBezTo>
                      <a:pt x="21034" y="0"/>
                      <a:pt x="20964" y="20"/>
                      <a:pt x="20900" y="52"/>
                    </a:cubicBezTo>
                    <a:lnTo>
                      <a:pt x="20898" y="48"/>
                    </a:lnTo>
                    <a:lnTo>
                      <a:pt x="302" y="8875"/>
                    </a:lnTo>
                    <a:cubicBezTo>
                      <a:pt x="301" y="8875"/>
                      <a:pt x="299" y="8876"/>
                      <a:pt x="297" y="8877"/>
                    </a:cubicBezTo>
                    <a:lnTo>
                      <a:pt x="280" y="8885"/>
                    </a:lnTo>
                    <a:lnTo>
                      <a:pt x="281" y="8887"/>
                    </a:lnTo>
                    <a:cubicBezTo>
                      <a:pt x="116" y="8967"/>
                      <a:pt x="0" y="9132"/>
                      <a:pt x="0" y="9327"/>
                    </a:cubicBezTo>
                    <a:cubicBezTo>
                      <a:pt x="0" y="9550"/>
                      <a:pt x="151" y="9731"/>
                      <a:pt x="355" y="9791"/>
                    </a:cubicBezTo>
                    <a:lnTo>
                      <a:pt x="353" y="9799"/>
                    </a:lnTo>
                    <a:lnTo>
                      <a:pt x="8462" y="13138"/>
                    </a:lnTo>
                    <a:lnTo>
                      <a:pt x="11801" y="21248"/>
                    </a:lnTo>
                    <a:lnTo>
                      <a:pt x="11809" y="21245"/>
                    </a:lnTo>
                    <a:cubicBezTo>
                      <a:pt x="11869" y="21449"/>
                      <a:pt x="12050" y="21600"/>
                      <a:pt x="12273" y="21600"/>
                    </a:cubicBezTo>
                    <a:cubicBezTo>
                      <a:pt x="12468" y="21600"/>
                      <a:pt x="12634" y="21484"/>
                      <a:pt x="12713" y="21319"/>
                    </a:cubicBezTo>
                    <a:lnTo>
                      <a:pt x="12716" y="21320"/>
                    </a:lnTo>
                    <a:lnTo>
                      <a:pt x="12723" y="21303"/>
                    </a:lnTo>
                    <a:cubicBezTo>
                      <a:pt x="12724" y="21301"/>
                      <a:pt x="12725" y="21300"/>
                      <a:pt x="12725" y="21298"/>
                    </a:cubicBezTo>
                    <a:lnTo>
                      <a:pt x="21553" y="702"/>
                    </a:lnTo>
                    <a:lnTo>
                      <a:pt x="21547" y="699"/>
                    </a:lnTo>
                    <a:cubicBezTo>
                      <a:pt x="21578" y="636"/>
                      <a:pt x="21600" y="567"/>
                      <a:pt x="21600" y="491"/>
                    </a:cubicBezTo>
                    <a:moveTo>
                      <a:pt x="7855" y="16200"/>
                    </a:moveTo>
                    <a:cubicBezTo>
                      <a:pt x="7719" y="16200"/>
                      <a:pt x="7596" y="16255"/>
                      <a:pt x="7507" y="16344"/>
                    </a:cubicBezTo>
                    <a:lnTo>
                      <a:pt x="6035" y="17817"/>
                    </a:lnTo>
                    <a:cubicBezTo>
                      <a:pt x="5946" y="17905"/>
                      <a:pt x="5891" y="18029"/>
                      <a:pt x="5891" y="18164"/>
                    </a:cubicBezTo>
                    <a:cubicBezTo>
                      <a:pt x="5891" y="18435"/>
                      <a:pt x="6111" y="18655"/>
                      <a:pt x="6382" y="18655"/>
                    </a:cubicBezTo>
                    <a:cubicBezTo>
                      <a:pt x="6517" y="18655"/>
                      <a:pt x="6640" y="18600"/>
                      <a:pt x="6729" y="18511"/>
                    </a:cubicBezTo>
                    <a:lnTo>
                      <a:pt x="8202" y="17038"/>
                    </a:lnTo>
                    <a:cubicBezTo>
                      <a:pt x="8291" y="16950"/>
                      <a:pt x="8345" y="16827"/>
                      <a:pt x="8345" y="16691"/>
                    </a:cubicBezTo>
                    <a:cubicBezTo>
                      <a:pt x="8345" y="16420"/>
                      <a:pt x="8126" y="16200"/>
                      <a:pt x="7855" y="16200"/>
                    </a:cubicBezTo>
                    <a:moveTo>
                      <a:pt x="7855" y="14237"/>
                    </a:moveTo>
                    <a:cubicBezTo>
                      <a:pt x="7855" y="13966"/>
                      <a:pt x="7635" y="13745"/>
                      <a:pt x="7364" y="13745"/>
                    </a:cubicBezTo>
                    <a:cubicBezTo>
                      <a:pt x="7228" y="13745"/>
                      <a:pt x="7105" y="13801"/>
                      <a:pt x="7017" y="13889"/>
                    </a:cubicBezTo>
                    <a:lnTo>
                      <a:pt x="2107" y="18798"/>
                    </a:lnTo>
                    <a:cubicBezTo>
                      <a:pt x="2019" y="18888"/>
                      <a:pt x="1964" y="19011"/>
                      <a:pt x="1964" y="19145"/>
                    </a:cubicBezTo>
                    <a:cubicBezTo>
                      <a:pt x="1964" y="19417"/>
                      <a:pt x="2184" y="19636"/>
                      <a:pt x="2455" y="19636"/>
                    </a:cubicBezTo>
                    <a:cubicBezTo>
                      <a:pt x="2590" y="19636"/>
                      <a:pt x="2713" y="19582"/>
                      <a:pt x="2802" y="19493"/>
                    </a:cubicBezTo>
                    <a:lnTo>
                      <a:pt x="7711" y="14583"/>
                    </a:lnTo>
                    <a:cubicBezTo>
                      <a:pt x="7800" y="14495"/>
                      <a:pt x="7855" y="14372"/>
                      <a:pt x="7855" y="14237"/>
                    </a:cubicBezTo>
                    <a:moveTo>
                      <a:pt x="4765" y="14583"/>
                    </a:moveTo>
                    <a:lnTo>
                      <a:pt x="5256" y="14093"/>
                    </a:lnTo>
                    <a:cubicBezTo>
                      <a:pt x="5345" y="14004"/>
                      <a:pt x="5400" y="13881"/>
                      <a:pt x="5400" y="13745"/>
                    </a:cubicBezTo>
                    <a:cubicBezTo>
                      <a:pt x="5400" y="13475"/>
                      <a:pt x="5180" y="13255"/>
                      <a:pt x="4909" y="13255"/>
                    </a:cubicBezTo>
                    <a:cubicBezTo>
                      <a:pt x="4774" y="13255"/>
                      <a:pt x="4651" y="13310"/>
                      <a:pt x="4562" y="13398"/>
                    </a:cubicBezTo>
                    <a:lnTo>
                      <a:pt x="4071" y="13889"/>
                    </a:lnTo>
                    <a:cubicBezTo>
                      <a:pt x="3982" y="13979"/>
                      <a:pt x="3927" y="14101"/>
                      <a:pt x="3927" y="14237"/>
                    </a:cubicBezTo>
                    <a:cubicBezTo>
                      <a:pt x="3927" y="14507"/>
                      <a:pt x="4147" y="14727"/>
                      <a:pt x="4418" y="14727"/>
                    </a:cubicBezTo>
                    <a:cubicBezTo>
                      <a:pt x="4554" y="14727"/>
                      <a:pt x="4676" y="14673"/>
                      <a:pt x="4765" y="14583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26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Calibri" charset="0"/>
                  <a:cs typeface="Calibri" charset="0"/>
                  <a:sym typeface="Gill Sans"/>
                </a:endParaRPr>
              </a:p>
            </p:txBody>
          </p:sp>
          <p:sp>
            <p:nvSpPr>
              <p:cNvPr id="29" name="Shape 2529"/>
              <p:cNvSpPr/>
              <p:nvPr/>
            </p:nvSpPr>
            <p:spPr>
              <a:xfrm>
                <a:off x="6969657" y="4968793"/>
                <a:ext cx="203200" cy="279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75" y="15573"/>
                    </a:moveTo>
                    <a:lnTo>
                      <a:pt x="11475" y="16200"/>
                    </a:lnTo>
                    <a:cubicBezTo>
                      <a:pt x="11475" y="16471"/>
                      <a:pt x="11172" y="16691"/>
                      <a:pt x="10800" y="16691"/>
                    </a:cubicBezTo>
                    <a:cubicBezTo>
                      <a:pt x="10428" y="16691"/>
                      <a:pt x="10125" y="16471"/>
                      <a:pt x="10125" y="16200"/>
                    </a:cubicBezTo>
                    <a:lnTo>
                      <a:pt x="10125" y="15573"/>
                    </a:lnTo>
                    <a:cubicBezTo>
                      <a:pt x="9723" y="15403"/>
                      <a:pt x="9450" y="15090"/>
                      <a:pt x="9450" y="14727"/>
                    </a:cubicBezTo>
                    <a:cubicBezTo>
                      <a:pt x="9450" y="14185"/>
                      <a:pt x="10055" y="13745"/>
                      <a:pt x="10800" y="13745"/>
                    </a:cubicBezTo>
                    <a:cubicBezTo>
                      <a:pt x="11545" y="13745"/>
                      <a:pt x="12150" y="14185"/>
                      <a:pt x="12150" y="14727"/>
                    </a:cubicBezTo>
                    <a:cubicBezTo>
                      <a:pt x="12150" y="15090"/>
                      <a:pt x="11876" y="15403"/>
                      <a:pt x="11475" y="15573"/>
                    </a:cubicBezTo>
                    <a:moveTo>
                      <a:pt x="10800" y="12764"/>
                    </a:moveTo>
                    <a:cubicBezTo>
                      <a:pt x="9309" y="12764"/>
                      <a:pt x="8100" y="13643"/>
                      <a:pt x="8100" y="14727"/>
                    </a:cubicBezTo>
                    <a:cubicBezTo>
                      <a:pt x="8100" y="15232"/>
                      <a:pt x="8369" y="15686"/>
                      <a:pt x="8798" y="16034"/>
                    </a:cubicBezTo>
                    <a:cubicBezTo>
                      <a:pt x="8789" y="16089"/>
                      <a:pt x="8775" y="16143"/>
                      <a:pt x="8775" y="16200"/>
                    </a:cubicBezTo>
                    <a:cubicBezTo>
                      <a:pt x="8775" y="17014"/>
                      <a:pt x="9681" y="17673"/>
                      <a:pt x="10800" y="17673"/>
                    </a:cubicBezTo>
                    <a:cubicBezTo>
                      <a:pt x="11919" y="17673"/>
                      <a:pt x="12825" y="17014"/>
                      <a:pt x="12825" y="16200"/>
                    </a:cubicBezTo>
                    <a:cubicBezTo>
                      <a:pt x="12825" y="16143"/>
                      <a:pt x="12810" y="16089"/>
                      <a:pt x="12802" y="16034"/>
                    </a:cubicBezTo>
                    <a:cubicBezTo>
                      <a:pt x="13231" y="15687"/>
                      <a:pt x="13500" y="15232"/>
                      <a:pt x="13500" y="14727"/>
                    </a:cubicBezTo>
                    <a:cubicBezTo>
                      <a:pt x="13500" y="13643"/>
                      <a:pt x="12291" y="12764"/>
                      <a:pt x="10800" y="12764"/>
                    </a:cubicBezTo>
                    <a:moveTo>
                      <a:pt x="20250" y="19636"/>
                    </a:moveTo>
                    <a:cubicBezTo>
                      <a:pt x="20250" y="20179"/>
                      <a:pt x="19645" y="20618"/>
                      <a:pt x="18900" y="20618"/>
                    </a:cubicBezTo>
                    <a:lnTo>
                      <a:pt x="2700" y="20618"/>
                    </a:lnTo>
                    <a:cubicBezTo>
                      <a:pt x="1955" y="20618"/>
                      <a:pt x="1350" y="20179"/>
                      <a:pt x="1350" y="19636"/>
                    </a:cubicBezTo>
                    <a:lnTo>
                      <a:pt x="1350" y="10800"/>
                    </a:lnTo>
                    <a:cubicBezTo>
                      <a:pt x="1350" y="10258"/>
                      <a:pt x="1955" y="9818"/>
                      <a:pt x="2700" y="9818"/>
                    </a:cubicBezTo>
                    <a:lnTo>
                      <a:pt x="18900" y="9818"/>
                    </a:lnTo>
                    <a:cubicBezTo>
                      <a:pt x="19645" y="9818"/>
                      <a:pt x="20250" y="10258"/>
                      <a:pt x="20250" y="10800"/>
                    </a:cubicBezTo>
                    <a:cubicBezTo>
                      <a:pt x="20250" y="10800"/>
                      <a:pt x="20250" y="19636"/>
                      <a:pt x="20250" y="19636"/>
                    </a:cubicBezTo>
                    <a:close/>
                    <a:moveTo>
                      <a:pt x="18900" y="8836"/>
                    </a:moveTo>
                    <a:lnTo>
                      <a:pt x="18900" y="5891"/>
                    </a:lnTo>
                    <a:cubicBezTo>
                      <a:pt x="18900" y="2638"/>
                      <a:pt x="15273" y="0"/>
                      <a:pt x="10800" y="0"/>
                    </a:cubicBezTo>
                    <a:cubicBezTo>
                      <a:pt x="6327" y="0"/>
                      <a:pt x="2700" y="2638"/>
                      <a:pt x="2700" y="5891"/>
                    </a:cubicBezTo>
                    <a:cubicBezTo>
                      <a:pt x="2700" y="6162"/>
                      <a:pt x="3003" y="6382"/>
                      <a:pt x="3375" y="6382"/>
                    </a:cubicBezTo>
                    <a:cubicBezTo>
                      <a:pt x="3747" y="6382"/>
                      <a:pt x="4050" y="6162"/>
                      <a:pt x="4050" y="5891"/>
                    </a:cubicBezTo>
                    <a:cubicBezTo>
                      <a:pt x="4050" y="3180"/>
                      <a:pt x="7072" y="982"/>
                      <a:pt x="10800" y="982"/>
                    </a:cubicBezTo>
                    <a:cubicBezTo>
                      <a:pt x="14528" y="982"/>
                      <a:pt x="17550" y="3180"/>
                      <a:pt x="17550" y="5891"/>
                    </a:cubicBezTo>
                    <a:lnTo>
                      <a:pt x="17550" y="8836"/>
                    </a:lnTo>
                    <a:lnTo>
                      <a:pt x="2700" y="8836"/>
                    </a:lnTo>
                    <a:cubicBezTo>
                      <a:pt x="1209" y="8836"/>
                      <a:pt x="0" y="9716"/>
                      <a:pt x="0" y="10800"/>
                    </a:cubicBezTo>
                    <a:lnTo>
                      <a:pt x="0" y="19636"/>
                    </a:lnTo>
                    <a:cubicBezTo>
                      <a:pt x="0" y="20721"/>
                      <a:pt x="1209" y="21600"/>
                      <a:pt x="2700" y="21600"/>
                    </a:cubicBezTo>
                    <a:lnTo>
                      <a:pt x="18900" y="21600"/>
                    </a:lnTo>
                    <a:cubicBezTo>
                      <a:pt x="20391" y="21600"/>
                      <a:pt x="21600" y="20721"/>
                      <a:pt x="21600" y="19636"/>
                    </a:cubicBezTo>
                    <a:lnTo>
                      <a:pt x="21600" y="10800"/>
                    </a:lnTo>
                    <a:cubicBezTo>
                      <a:pt x="21600" y="9716"/>
                      <a:pt x="20391" y="8836"/>
                      <a:pt x="18900" y="8836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26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Calibri" charset="0"/>
                  <a:cs typeface="Calibri" charset="0"/>
                  <a:sym typeface="Gill Sans"/>
                </a:endParaRPr>
              </a:p>
            </p:txBody>
          </p:sp>
          <p:sp>
            <p:nvSpPr>
              <p:cNvPr id="30" name="Shape 2588"/>
              <p:cNvSpPr/>
              <p:nvPr/>
            </p:nvSpPr>
            <p:spPr>
              <a:xfrm>
                <a:off x="6931557" y="4482692"/>
                <a:ext cx="279400" cy="25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82" y="12420"/>
                    </a:moveTo>
                    <a:cubicBezTo>
                      <a:pt x="16368" y="12420"/>
                      <a:pt x="15709" y="11694"/>
                      <a:pt x="15709" y="10800"/>
                    </a:cubicBezTo>
                    <a:cubicBezTo>
                      <a:pt x="15709" y="9906"/>
                      <a:pt x="16368" y="9180"/>
                      <a:pt x="17182" y="9180"/>
                    </a:cubicBezTo>
                    <a:cubicBezTo>
                      <a:pt x="17995" y="9180"/>
                      <a:pt x="18655" y="9906"/>
                      <a:pt x="18655" y="10800"/>
                    </a:cubicBezTo>
                    <a:cubicBezTo>
                      <a:pt x="18655" y="11694"/>
                      <a:pt x="17995" y="12420"/>
                      <a:pt x="17182" y="12420"/>
                    </a:cubicBezTo>
                    <a:moveTo>
                      <a:pt x="21109" y="10260"/>
                    </a:moveTo>
                    <a:lnTo>
                      <a:pt x="19587" y="10260"/>
                    </a:lnTo>
                    <a:cubicBezTo>
                      <a:pt x="19360" y="9028"/>
                      <a:pt x="18369" y="8100"/>
                      <a:pt x="17182" y="8100"/>
                    </a:cubicBezTo>
                    <a:cubicBezTo>
                      <a:pt x="15994" y="8100"/>
                      <a:pt x="15004" y="9028"/>
                      <a:pt x="14777" y="10260"/>
                    </a:cubicBezTo>
                    <a:lnTo>
                      <a:pt x="491" y="10260"/>
                    </a:lnTo>
                    <a:cubicBezTo>
                      <a:pt x="220" y="10260"/>
                      <a:pt x="0" y="10502"/>
                      <a:pt x="0" y="10800"/>
                    </a:cubicBezTo>
                    <a:cubicBezTo>
                      <a:pt x="0" y="11098"/>
                      <a:pt x="220" y="11340"/>
                      <a:pt x="491" y="11340"/>
                    </a:cubicBezTo>
                    <a:lnTo>
                      <a:pt x="14777" y="11340"/>
                    </a:lnTo>
                    <a:cubicBezTo>
                      <a:pt x="15004" y="12572"/>
                      <a:pt x="15994" y="13500"/>
                      <a:pt x="17182" y="13500"/>
                    </a:cubicBezTo>
                    <a:cubicBezTo>
                      <a:pt x="18369" y="13500"/>
                      <a:pt x="19360" y="12572"/>
                      <a:pt x="19587" y="11340"/>
                    </a:cubicBezTo>
                    <a:lnTo>
                      <a:pt x="21109" y="11340"/>
                    </a:lnTo>
                    <a:cubicBezTo>
                      <a:pt x="21380" y="11340"/>
                      <a:pt x="21600" y="11098"/>
                      <a:pt x="21600" y="10800"/>
                    </a:cubicBezTo>
                    <a:cubicBezTo>
                      <a:pt x="21600" y="10502"/>
                      <a:pt x="21380" y="10260"/>
                      <a:pt x="21109" y="10260"/>
                    </a:cubicBezTo>
                    <a:moveTo>
                      <a:pt x="5400" y="1080"/>
                    </a:moveTo>
                    <a:cubicBezTo>
                      <a:pt x="6214" y="1080"/>
                      <a:pt x="6873" y="1806"/>
                      <a:pt x="6873" y="2700"/>
                    </a:cubicBezTo>
                    <a:cubicBezTo>
                      <a:pt x="6873" y="3595"/>
                      <a:pt x="6214" y="4320"/>
                      <a:pt x="5400" y="4320"/>
                    </a:cubicBezTo>
                    <a:cubicBezTo>
                      <a:pt x="4586" y="4320"/>
                      <a:pt x="3927" y="3595"/>
                      <a:pt x="3927" y="2700"/>
                    </a:cubicBezTo>
                    <a:cubicBezTo>
                      <a:pt x="3927" y="1806"/>
                      <a:pt x="4586" y="1080"/>
                      <a:pt x="5400" y="1080"/>
                    </a:cubicBezTo>
                    <a:moveTo>
                      <a:pt x="491" y="3240"/>
                    </a:moveTo>
                    <a:lnTo>
                      <a:pt x="2995" y="3240"/>
                    </a:lnTo>
                    <a:cubicBezTo>
                      <a:pt x="3222" y="4472"/>
                      <a:pt x="4213" y="5400"/>
                      <a:pt x="5400" y="5400"/>
                    </a:cubicBezTo>
                    <a:cubicBezTo>
                      <a:pt x="6587" y="5400"/>
                      <a:pt x="7578" y="4472"/>
                      <a:pt x="7805" y="3240"/>
                    </a:cubicBezTo>
                    <a:lnTo>
                      <a:pt x="21109" y="3240"/>
                    </a:lnTo>
                    <a:cubicBezTo>
                      <a:pt x="21380" y="3240"/>
                      <a:pt x="21600" y="2999"/>
                      <a:pt x="21600" y="2700"/>
                    </a:cubicBezTo>
                    <a:cubicBezTo>
                      <a:pt x="21600" y="2402"/>
                      <a:pt x="21380" y="2160"/>
                      <a:pt x="21109" y="2160"/>
                    </a:cubicBezTo>
                    <a:lnTo>
                      <a:pt x="7805" y="2160"/>
                    </a:lnTo>
                    <a:cubicBezTo>
                      <a:pt x="7578" y="928"/>
                      <a:pt x="6587" y="0"/>
                      <a:pt x="5400" y="0"/>
                    </a:cubicBezTo>
                    <a:cubicBezTo>
                      <a:pt x="4213" y="0"/>
                      <a:pt x="3222" y="928"/>
                      <a:pt x="2995" y="2160"/>
                    </a:cubicBezTo>
                    <a:lnTo>
                      <a:pt x="491" y="2160"/>
                    </a:lnTo>
                    <a:cubicBezTo>
                      <a:pt x="220" y="2160"/>
                      <a:pt x="0" y="2402"/>
                      <a:pt x="0" y="2700"/>
                    </a:cubicBezTo>
                    <a:cubicBezTo>
                      <a:pt x="0" y="2999"/>
                      <a:pt x="220" y="3240"/>
                      <a:pt x="491" y="3240"/>
                    </a:cubicBezTo>
                    <a:moveTo>
                      <a:pt x="9327" y="20519"/>
                    </a:moveTo>
                    <a:cubicBezTo>
                      <a:pt x="8514" y="20519"/>
                      <a:pt x="7855" y="19794"/>
                      <a:pt x="7855" y="18899"/>
                    </a:cubicBezTo>
                    <a:cubicBezTo>
                      <a:pt x="7855" y="18005"/>
                      <a:pt x="8514" y="17279"/>
                      <a:pt x="9327" y="17279"/>
                    </a:cubicBezTo>
                    <a:cubicBezTo>
                      <a:pt x="10141" y="17279"/>
                      <a:pt x="10800" y="18005"/>
                      <a:pt x="10800" y="18899"/>
                    </a:cubicBezTo>
                    <a:cubicBezTo>
                      <a:pt x="10800" y="19794"/>
                      <a:pt x="10141" y="20519"/>
                      <a:pt x="9327" y="20519"/>
                    </a:cubicBezTo>
                    <a:moveTo>
                      <a:pt x="21109" y="18359"/>
                    </a:moveTo>
                    <a:lnTo>
                      <a:pt x="11732" y="18359"/>
                    </a:lnTo>
                    <a:cubicBezTo>
                      <a:pt x="11505" y="17127"/>
                      <a:pt x="10515" y="16199"/>
                      <a:pt x="9327" y="16199"/>
                    </a:cubicBezTo>
                    <a:cubicBezTo>
                      <a:pt x="8140" y="16199"/>
                      <a:pt x="7150" y="17127"/>
                      <a:pt x="6922" y="18359"/>
                    </a:cubicBezTo>
                    <a:lnTo>
                      <a:pt x="491" y="18359"/>
                    </a:lnTo>
                    <a:cubicBezTo>
                      <a:pt x="220" y="18359"/>
                      <a:pt x="0" y="18601"/>
                      <a:pt x="0" y="18899"/>
                    </a:cubicBezTo>
                    <a:cubicBezTo>
                      <a:pt x="0" y="19198"/>
                      <a:pt x="220" y="19439"/>
                      <a:pt x="491" y="19439"/>
                    </a:cubicBezTo>
                    <a:lnTo>
                      <a:pt x="6922" y="19439"/>
                    </a:lnTo>
                    <a:cubicBezTo>
                      <a:pt x="7150" y="20672"/>
                      <a:pt x="8140" y="21600"/>
                      <a:pt x="9327" y="21600"/>
                    </a:cubicBezTo>
                    <a:cubicBezTo>
                      <a:pt x="10515" y="21600"/>
                      <a:pt x="11505" y="20672"/>
                      <a:pt x="11732" y="19439"/>
                    </a:cubicBezTo>
                    <a:lnTo>
                      <a:pt x="21109" y="19439"/>
                    </a:lnTo>
                    <a:cubicBezTo>
                      <a:pt x="21380" y="19439"/>
                      <a:pt x="21600" y="19198"/>
                      <a:pt x="21600" y="18899"/>
                    </a:cubicBezTo>
                    <a:cubicBezTo>
                      <a:pt x="21600" y="18601"/>
                      <a:pt x="21380" y="18359"/>
                      <a:pt x="21109" y="18359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26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Calibri" charset="0"/>
                  <a:cs typeface="Calibri" charset="0"/>
                  <a:sym typeface="Gill Sans"/>
                </a:endParaRPr>
              </a:p>
            </p:txBody>
          </p:sp>
          <p:sp>
            <p:nvSpPr>
              <p:cNvPr id="32" name="Shape 2623"/>
              <p:cNvSpPr/>
              <p:nvPr/>
            </p:nvSpPr>
            <p:spPr>
              <a:xfrm>
                <a:off x="6931557" y="5471043"/>
                <a:ext cx="279400" cy="279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64" y="13255"/>
                    </a:moveTo>
                    <a:lnTo>
                      <a:pt x="5400" y="13255"/>
                    </a:lnTo>
                    <a:lnTo>
                      <a:pt x="5400" y="15218"/>
                    </a:lnTo>
                    <a:lnTo>
                      <a:pt x="7364" y="15218"/>
                    </a:lnTo>
                    <a:cubicBezTo>
                      <a:pt x="7364" y="15218"/>
                      <a:pt x="7364" y="13255"/>
                      <a:pt x="7364" y="13255"/>
                    </a:cubicBezTo>
                    <a:close/>
                    <a:moveTo>
                      <a:pt x="7364" y="16691"/>
                    </a:moveTo>
                    <a:lnTo>
                      <a:pt x="5400" y="16691"/>
                    </a:lnTo>
                    <a:lnTo>
                      <a:pt x="5400" y="18655"/>
                    </a:lnTo>
                    <a:lnTo>
                      <a:pt x="7364" y="18655"/>
                    </a:lnTo>
                    <a:cubicBezTo>
                      <a:pt x="7364" y="18655"/>
                      <a:pt x="7364" y="16691"/>
                      <a:pt x="7364" y="16691"/>
                    </a:cubicBezTo>
                    <a:close/>
                    <a:moveTo>
                      <a:pt x="7364" y="9818"/>
                    </a:moveTo>
                    <a:lnTo>
                      <a:pt x="5400" y="9818"/>
                    </a:lnTo>
                    <a:lnTo>
                      <a:pt x="5400" y="11782"/>
                    </a:lnTo>
                    <a:lnTo>
                      <a:pt x="7364" y="11782"/>
                    </a:lnTo>
                    <a:cubicBezTo>
                      <a:pt x="7364" y="11782"/>
                      <a:pt x="7364" y="9818"/>
                      <a:pt x="7364" y="9818"/>
                    </a:cubicBezTo>
                    <a:close/>
                    <a:moveTo>
                      <a:pt x="4418" y="16691"/>
                    </a:moveTo>
                    <a:lnTo>
                      <a:pt x="2455" y="16691"/>
                    </a:lnTo>
                    <a:lnTo>
                      <a:pt x="2455" y="18655"/>
                    </a:lnTo>
                    <a:lnTo>
                      <a:pt x="4418" y="18655"/>
                    </a:lnTo>
                    <a:cubicBezTo>
                      <a:pt x="4418" y="18655"/>
                      <a:pt x="4418" y="16691"/>
                      <a:pt x="4418" y="16691"/>
                    </a:cubicBezTo>
                    <a:close/>
                    <a:moveTo>
                      <a:pt x="20618" y="6873"/>
                    </a:moveTo>
                    <a:lnTo>
                      <a:pt x="982" y="6873"/>
                    </a:lnTo>
                    <a:lnTo>
                      <a:pt x="982" y="3928"/>
                    </a:lnTo>
                    <a:cubicBezTo>
                      <a:pt x="982" y="3385"/>
                      <a:pt x="1422" y="2945"/>
                      <a:pt x="1964" y="2945"/>
                    </a:cubicBezTo>
                    <a:lnTo>
                      <a:pt x="3927" y="2945"/>
                    </a:lnTo>
                    <a:lnTo>
                      <a:pt x="3927" y="4418"/>
                    </a:lnTo>
                    <a:cubicBezTo>
                      <a:pt x="3927" y="4690"/>
                      <a:pt x="4147" y="4909"/>
                      <a:pt x="4418" y="4909"/>
                    </a:cubicBezTo>
                    <a:cubicBezTo>
                      <a:pt x="4690" y="4909"/>
                      <a:pt x="4909" y="4690"/>
                      <a:pt x="4909" y="4418"/>
                    </a:cubicBezTo>
                    <a:lnTo>
                      <a:pt x="4909" y="2945"/>
                    </a:lnTo>
                    <a:lnTo>
                      <a:pt x="16691" y="2945"/>
                    </a:lnTo>
                    <a:lnTo>
                      <a:pt x="16691" y="4418"/>
                    </a:lnTo>
                    <a:cubicBezTo>
                      <a:pt x="16691" y="4690"/>
                      <a:pt x="16910" y="4909"/>
                      <a:pt x="17182" y="4909"/>
                    </a:cubicBezTo>
                    <a:cubicBezTo>
                      <a:pt x="17453" y="4909"/>
                      <a:pt x="17673" y="4690"/>
                      <a:pt x="17673" y="4418"/>
                    </a:cubicBezTo>
                    <a:lnTo>
                      <a:pt x="17673" y="2945"/>
                    </a:lnTo>
                    <a:lnTo>
                      <a:pt x="19636" y="2945"/>
                    </a:lnTo>
                    <a:cubicBezTo>
                      <a:pt x="20178" y="2945"/>
                      <a:pt x="20618" y="3385"/>
                      <a:pt x="20618" y="3928"/>
                    </a:cubicBezTo>
                    <a:cubicBezTo>
                      <a:pt x="20618" y="3928"/>
                      <a:pt x="20618" y="6873"/>
                      <a:pt x="20618" y="6873"/>
                    </a:cubicBezTo>
                    <a:close/>
                    <a:moveTo>
                      <a:pt x="20618" y="19636"/>
                    </a:moveTo>
                    <a:cubicBezTo>
                      <a:pt x="20618" y="20178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8"/>
                      <a:pt x="982" y="19636"/>
                    </a:cubicBezTo>
                    <a:lnTo>
                      <a:pt x="982" y="7855"/>
                    </a:lnTo>
                    <a:lnTo>
                      <a:pt x="20618" y="7855"/>
                    </a:lnTo>
                    <a:cubicBezTo>
                      <a:pt x="20618" y="7855"/>
                      <a:pt x="20618" y="19636"/>
                      <a:pt x="20618" y="19636"/>
                    </a:cubicBezTo>
                    <a:close/>
                    <a:moveTo>
                      <a:pt x="19636" y="1964"/>
                    </a:moveTo>
                    <a:lnTo>
                      <a:pt x="17673" y="1964"/>
                    </a:lnTo>
                    <a:lnTo>
                      <a:pt x="17673" y="491"/>
                    </a:lnTo>
                    <a:cubicBezTo>
                      <a:pt x="17673" y="220"/>
                      <a:pt x="17453" y="0"/>
                      <a:pt x="17182" y="0"/>
                    </a:cubicBezTo>
                    <a:cubicBezTo>
                      <a:pt x="16910" y="0"/>
                      <a:pt x="16691" y="220"/>
                      <a:pt x="16691" y="491"/>
                    </a:cubicBezTo>
                    <a:lnTo>
                      <a:pt x="16691" y="1964"/>
                    </a:lnTo>
                    <a:lnTo>
                      <a:pt x="4909" y="1964"/>
                    </a:lnTo>
                    <a:lnTo>
                      <a:pt x="4909" y="491"/>
                    </a:lnTo>
                    <a:cubicBezTo>
                      <a:pt x="4909" y="220"/>
                      <a:pt x="4690" y="0"/>
                      <a:pt x="4418" y="0"/>
                    </a:cubicBezTo>
                    <a:cubicBezTo>
                      <a:pt x="4147" y="0"/>
                      <a:pt x="3927" y="220"/>
                      <a:pt x="3927" y="491"/>
                    </a:cubicBezTo>
                    <a:lnTo>
                      <a:pt x="3927" y="1964"/>
                    </a:lnTo>
                    <a:lnTo>
                      <a:pt x="1964" y="1964"/>
                    </a:lnTo>
                    <a:cubicBezTo>
                      <a:pt x="879" y="1964"/>
                      <a:pt x="0" y="2843"/>
                      <a:pt x="0" y="3928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3928"/>
                    </a:lnTo>
                    <a:cubicBezTo>
                      <a:pt x="21600" y="2843"/>
                      <a:pt x="20721" y="1964"/>
                      <a:pt x="19636" y="1964"/>
                    </a:cubicBezTo>
                    <a:moveTo>
                      <a:pt x="4418" y="9818"/>
                    </a:moveTo>
                    <a:lnTo>
                      <a:pt x="2455" y="9818"/>
                    </a:lnTo>
                    <a:lnTo>
                      <a:pt x="2455" y="11782"/>
                    </a:lnTo>
                    <a:lnTo>
                      <a:pt x="4418" y="11782"/>
                    </a:lnTo>
                    <a:cubicBezTo>
                      <a:pt x="4418" y="11782"/>
                      <a:pt x="4418" y="9818"/>
                      <a:pt x="4418" y="9818"/>
                    </a:cubicBezTo>
                    <a:close/>
                    <a:moveTo>
                      <a:pt x="4418" y="13255"/>
                    </a:moveTo>
                    <a:lnTo>
                      <a:pt x="2455" y="13255"/>
                    </a:lnTo>
                    <a:lnTo>
                      <a:pt x="2455" y="15218"/>
                    </a:lnTo>
                    <a:lnTo>
                      <a:pt x="4418" y="15218"/>
                    </a:lnTo>
                    <a:cubicBezTo>
                      <a:pt x="4418" y="15218"/>
                      <a:pt x="4418" y="13255"/>
                      <a:pt x="4418" y="13255"/>
                    </a:cubicBezTo>
                    <a:close/>
                    <a:moveTo>
                      <a:pt x="10309" y="16691"/>
                    </a:moveTo>
                    <a:lnTo>
                      <a:pt x="8345" y="16691"/>
                    </a:lnTo>
                    <a:lnTo>
                      <a:pt x="8345" y="18655"/>
                    </a:lnTo>
                    <a:lnTo>
                      <a:pt x="10309" y="18655"/>
                    </a:lnTo>
                    <a:cubicBezTo>
                      <a:pt x="10309" y="18655"/>
                      <a:pt x="10309" y="16691"/>
                      <a:pt x="10309" y="16691"/>
                    </a:cubicBezTo>
                    <a:close/>
                    <a:moveTo>
                      <a:pt x="10309" y="9818"/>
                    </a:moveTo>
                    <a:lnTo>
                      <a:pt x="8345" y="9818"/>
                    </a:lnTo>
                    <a:lnTo>
                      <a:pt x="8345" y="11782"/>
                    </a:lnTo>
                    <a:lnTo>
                      <a:pt x="10309" y="11782"/>
                    </a:lnTo>
                    <a:cubicBezTo>
                      <a:pt x="10309" y="11782"/>
                      <a:pt x="10309" y="9818"/>
                      <a:pt x="10309" y="9818"/>
                    </a:cubicBezTo>
                    <a:close/>
                    <a:moveTo>
                      <a:pt x="10309" y="13255"/>
                    </a:moveTo>
                    <a:lnTo>
                      <a:pt x="8345" y="13255"/>
                    </a:lnTo>
                    <a:lnTo>
                      <a:pt x="8345" y="15218"/>
                    </a:lnTo>
                    <a:lnTo>
                      <a:pt x="10309" y="15218"/>
                    </a:lnTo>
                    <a:cubicBezTo>
                      <a:pt x="10309" y="15218"/>
                      <a:pt x="10309" y="13255"/>
                      <a:pt x="10309" y="13255"/>
                    </a:cubicBezTo>
                    <a:close/>
                    <a:moveTo>
                      <a:pt x="19145" y="13255"/>
                    </a:moveTo>
                    <a:lnTo>
                      <a:pt x="17182" y="13255"/>
                    </a:lnTo>
                    <a:lnTo>
                      <a:pt x="17182" y="15218"/>
                    </a:lnTo>
                    <a:lnTo>
                      <a:pt x="19145" y="15218"/>
                    </a:lnTo>
                    <a:cubicBezTo>
                      <a:pt x="19145" y="15218"/>
                      <a:pt x="19145" y="13255"/>
                      <a:pt x="19145" y="13255"/>
                    </a:cubicBezTo>
                    <a:close/>
                    <a:moveTo>
                      <a:pt x="16200" y="13255"/>
                    </a:moveTo>
                    <a:lnTo>
                      <a:pt x="14236" y="13255"/>
                    </a:lnTo>
                    <a:lnTo>
                      <a:pt x="14236" y="15218"/>
                    </a:lnTo>
                    <a:lnTo>
                      <a:pt x="16200" y="15218"/>
                    </a:lnTo>
                    <a:cubicBezTo>
                      <a:pt x="16200" y="15218"/>
                      <a:pt x="16200" y="13255"/>
                      <a:pt x="16200" y="13255"/>
                    </a:cubicBezTo>
                    <a:close/>
                    <a:moveTo>
                      <a:pt x="19145" y="9818"/>
                    </a:moveTo>
                    <a:lnTo>
                      <a:pt x="17182" y="9818"/>
                    </a:lnTo>
                    <a:lnTo>
                      <a:pt x="17182" y="11782"/>
                    </a:lnTo>
                    <a:lnTo>
                      <a:pt x="19145" y="11782"/>
                    </a:lnTo>
                    <a:cubicBezTo>
                      <a:pt x="19145" y="11782"/>
                      <a:pt x="19145" y="9818"/>
                      <a:pt x="19145" y="9818"/>
                    </a:cubicBezTo>
                    <a:close/>
                    <a:moveTo>
                      <a:pt x="16200" y="9818"/>
                    </a:moveTo>
                    <a:lnTo>
                      <a:pt x="14236" y="9818"/>
                    </a:lnTo>
                    <a:lnTo>
                      <a:pt x="14236" y="11782"/>
                    </a:lnTo>
                    <a:lnTo>
                      <a:pt x="16200" y="11782"/>
                    </a:lnTo>
                    <a:cubicBezTo>
                      <a:pt x="16200" y="11782"/>
                      <a:pt x="16200" y="9818"/>
                      <a:pt x="16200" y="9818"/>
                    </a:cubicBezTo>
                    <a:close/>
                    <a:moveTo>
                      <a:pt x="13255" y="16691"/>
                    </a:moveTo>
                    <a:lnTo>
                      <a:pt x="11291" y="16691"/>
                    </a:lnTo>
                    <a:lnTo>
                      <a:pt x="11291" y="18655"/>
                    </a:lnTo>
                    <a:lnTo>
                      <a:pt x="13255" y="18655"/>
                    </a:lnTo>
                    <a:cubicBezTo>
                      <a:pt x="13255" y="18655"/>
                      <a:pt x="13255" y="16691"/>
                      <a:pt x="13255" y="16691"/>
                    </a:cubicBezTo>
                    <a:close/>
                    <a:moveTo>
                      <a:pt x="13255" y="9818"/>
                    </a:moveTo>
                    <a:lnTo>
                      <a:pt x="11291" y="9818"/>
                    </a:lnTo>
                    <a:lnTo>
                      <a:pt x="11291" y="11782"/>
                    </a:lnTo>
                    <a:lnTo>
                      <a:pt x="13255" y="11782"/>
                    </a:lnTo>
                    <a:cubicBezTo>
                      <a:pt x="13255" y="11782"/>
                      <a:pt x="13255" y="9818"/>
                      <a:pt x="13255" y="9818"/>
                    </a:cubicBezTo>
                    <a:close/>
                    <a:moveTo>
                      <a:pt x="13255" y="13255"/>
                    </a:moveTo>
                    <a:lnTo>
                      <a:pt x="11291" y="13255"/>
                    </a:lnTo>
                    <a:lnTo>
                      <a:pt x="11291" y="15218"/>
                    </a:lnTo>
                    <a:lnTo>
                      <a:pt x="13255" y="15218"/>
                    </a:lnTo>
                    <a:cubicBezTo>
                      <a:pt x="13255" y="15218"/>
                      <a:pt x="13255" y="13255"/>
                      <a:pt x="13255" y="132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26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Calibri" charset="0"/>
                  <a:cs typeface="Calibri" charset="0"/>
                  <a:sym typeface="Gill San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54852" y="3853986"/>
                <a:ext cx="198972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900" b="1" dirty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Versements volontaires</a:t>
                </a:r>
              </a:p>
              <a:p>
                <a:r>
                  <a:rPr lang="fr-FR" sz="900" b="1" dirty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Déductibles ou non-déductibles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2764924" y="1172022"/>
            <a:ext cx="3093921" cy="4790125"/>
            <a:chOff x="2942543" y="1172022"/>
            <a:chExt cx="3093921" cy="4790125"/>
          </a:xfrm>
        </p:grpSpPr>
        <p:sp>
          <p:nvSpPr>
            <p:cNvPr id="74" name="Rectangle 73"/>
            <p:cNvSpPr/>
            <p:nvPr/>
          </p:nvSpPr>
          <p:spPr>
            <a:xfrm>
              <a:off x="2942543" y="1200960"/>
              <a:ext cx="3093921" cy="4761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148764" y="1762097"/>
              <a:ext cx="2735662" cy="1993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endParaRPr lang="fr-FR" sz="105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>
                <a:lnSpc>
                  <a:spcPct val="107000"/>
                </a:lnSpc>
              </a:pPr>
              <a:endParaRPr lang="fr-FR" sz="105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>
                <a:lnSpc>
                  <a:spcPct val="107000"/>
                </a:lnSpc>
              </a:pPr>
              <a:r>
                <a:rPr lang="fr-FR" sz="1050" dirty="0">
                  <a:ea typeface="Verdana" panose="020B0604030504040204" pitchFamily="34" charset="0"/>
                  <a:cs typeface="Verdana" panose="020B0604030504040204" pitchFamily="34" charset="0"/>
                </a:rPr>
                <a:t>Le Plan d’Épargne Entreprise (PEE) est une f</a:t>
              </a:r>
              <a:r>
                <a:rPr lang="fr-FR" sz="1050" b="1" dirty="0">
                  <a:ea typeface="Verdana" panose="020B0604030504040204" pitchFamily="34" charset="0"/>
                  <a:cs typeface="Verdana" panose="020B0604030504040204" pitchFamily="34" charset="0"/>
                </a:rPr>
                <a:t>ormule d’épargne collective</a:t>
              </a:r>
              <a:r>
                <a:rPr lang="fr-FR" sz="1050" dirty="0">
                  <a:ea typeface="Verdana" panose="020B0604030504040204" pitchFamily="34" charset="0"/>
                  <a:cs typeface="Verdana" panose="020B0604030504040204" pitchFamily="34" charset="0"/>
                </a:rPr>
                <a:t> permettant à chaque salarié de se constituer, avec l’aide de son entreprise, une épargne pour préparer ses projets de vie.</a:t>
              </a:r>
            </a:p>
            <a:p>
              <a:pPr algn="just">
                <a:lnSpc>
                  <a:spcPct val="107000"/>
                </a:lnSpc>
              </a:pPr>
              <a:r>
                <a:rPr lang="fr-FR" sz="1050" b="1" dirty="0">
                  <a:ea typeface="Verdana" panose="020B0604030504040204" pitchFamily="34" charset="0"/>
                  <a:cs typeface="Verdana" panose="020B0604030504040204" pitchFamily="34" charset="0"/>
                </a:rPr>
                <a:t>Les revenus et les plus-values réalisés </a:t>
              </a:r>
              <a:r>
                <a:rPr lang="fr-FR" sz="1050" dirty="0">
                  <a:ea typeface="Verdana" panose="020B0604030504040204" pitchFamily="34" charset="0"/>
                  <a:cs typeface="Verdana" panose="020B0604030504040204" pitchFamily="34" charset="0"/>
                </a:rPr>
                <a:t>sur les sommes investies dans votre PEE </a:t>
              </a:r>
              <a:r>
                <a:rPr lang="fr-FR" sz="1050" b="1" dirty="0">
                  <a:ea typeface="Verdana" panose="020B0604030504040204" pitchFamily="34" charset="0"/>
                  <a:cs typeface="Verdana" panose="020B0604030504040204" pitchFamily="34" charset="0"/>
                </a:rPr>
                <a:t>ne sont pas soumis à l’impôt</a:t>
              </a:r>
              <a:endParaRPr lang="fr-FR" sz="1050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rot="5400000">
              <a:off x="2094441" y="2020124"/>
              <a:ext cx="4790125" cy="3093921"/>
            </a:xfrm>
            <a:prstGeom prst="rect">
              <a:avLst/>
            </a:prstGeom>
            <a:noFill/>
            <a:ln w="12700">
              <a:solidFill>
                <a:srgbClr val="001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3164513" y="1333432"/>
              <a:ext cx="2735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8486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LE PLAN D’ÉPARGNE </a:t>
              </a:r>
              <a:r>
                <a:rPr lang="fr-FR" sz="1400" b="1" dirty="0" smtClean="0">
                  <a:solidFill>
                    <a:srgbClr val="008486"/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ENTREPRISE</a:t>
              </a:r>
              <a:endParaRPr lang="fr-FR" sz="1400" b="1" dirty="0">
                <a:solidFill>
                  <a:srgbClr val="008486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3379157" y="3853986"/>
              <a:ext cx="2413017" cy="1888382"/>
              <a:chOff x="3379157" y="3853986"/>
              <a:chExt cx="2413017" cy="1888382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802452" y="4486201"/>
                <a:ext cx="1825327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900" b="1" dirty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Gestion </a:t>
                </a:r>
                <a:r>
                  <a:rPr lang="fr-FR" sz="900" b="1" dirty="0" smtClean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Libre</a:t>
                </a:r>
                <a:endParaRPr lang="fr-FR" sz="1350" dirty="0">
                  <a:solidFill>
                    <a:srgbClr val="008486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802452" y="4987991"/>
                <a:ext cx="157709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900" b="1" dirty="0" smtClean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13 Cas </a:t>
                </a:r>
                <a:r>
                  <a:rPr lang="fr-FR" sz="900" b="1" dirty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de déblocages</a:t>
                </a:r>
                <a:endParaRPr lang="fr-FR" sz="1350" dirty="0">
                  <a:solidFill>
                    <a:srgbClr val="008486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802452" y="5489781"/>
                <a:ext cx="80106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900" b="1" dirty="0" smtClean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5 ans</a:t>
                </a:r>
                <a:endParaRPr lang="fr-FR" sz="1350" dirty="0">
                  <a:solidFill>
                    <a:srgbClr val="008486"/>
                  </a:solidFill>
                </a:endParaRPr>
              </a:p>
            </p:txBody>
          </p:sp>
          <p:sp>
            <p:nvSpPr>
              <p:cNvPr id="39" name="Shape 2529"/>
              <p:cNvSpPr/>
              <p:nvPr/>
            </p:nvSpPr>
            <p:spPr>
              <a:xfrm>
                <a:off x="3417257" y="4960718"/>
                <a:ext cx="203200" cy="279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75" y="15573"/>
                    </a:moveTo>
                    <a:lnTo>
                      <a:pt x="11475" y="16200"/>
                    </a:lnTo>
                    <a:cubicBezTo>
                      <a:pt x="11475" y="16471"/>
                      <a:pt x="11172" y="16691"/>
                      <a:pt x="10800" y="16691"/>
                    </a:cubicBezTo>
                    <a:cubicBezTo>
                      <a:pt x="10428" y="16691"/>
                      <a:pt x="10125" y="16471"/>
                      <a:pt x="10125" y="16200"/>
                    </a:cubicBezTo>
                    <a:lnTo>
                      <a:pt x="10125" y="15573"/>
                    </a:lnTo>
                    <a:cubicBezTo>
                      <a:pt x="9723" y="15403"/>
                      <a:pt x="9450" y="15090"/>
                      <a:pt x="9450" y="14727"/>
                    </a:cubicBezTo>
                    <a:cubicBezTo>
                      <a:pt x="9450" y="14185"/>
                      <a:pt x="10055" y="13745"/>
                      <a:pt x="10800" y="13745"/>
                    </a:cubicBezTo>
                    <a:cubicBezTo>
                      <a:pt x="11545" y="13745"/>
                      <a:pt x="12150" y="14185"/>
                      <a:pt x="12150" y="14727"/>
                    </a:cubicBezTo>
                    <a:cubicBezTo>
                      <a:pt x="12150" y="15090"/>
                      <a:pt x="11876" y="15403"/>
                      <a:pt x="11475" y="15573"/>
                    </a:cubicBezTo>
                    <a:moveTo>
                      <a:pt x="10800" y="12764"/>
                    </a:moveTo>
                    <a:cubicBezTo>
                      <a:pt x="9309" y="12764"/>
                      <a:pt x="8100" y="13643"/>
                      <a:pt x="8100" y="14727"/>
                    </a:cubicBezTo>
                    <a:cubicBezTo>
                      <a:pt x="8100" y="15232"/>
                      <a:pt x="8369" y="15686"/>
                      <a:pt x="8798" y="16034"/>
                    </a:cubicBezTo>
                    <a:cubicBezTo>
                      <a:pt x="8789" y="16089"/>
                      <a:pt x="8775" y="16143"/>
                      <a:pt x="8775" y="16200"/>
                    </a:cubicBezTo>
                    <a:cubicBezTo>
                      <a:pt x="8775" y="17014"/>
                      <a:pt x="9681" y="17673"/>
                      <a:pt x="10800" y="17673"/>
                    </a:cubicBezTo>
                    <a:cubicBezTo>
                      <a:pt x="11919" y="17673"/>
                      <a:pt x="12825" y="17014"/>
                      <a:pt x="12825" y="16200"/>
                    </a:cubicBezTo>
                    <a:cubicBezTo>
                      <a:pt x="12825" y="16143"/>
                      <a:pt x="12810" y="16089"/>
                      <a:pt x="12802" y="16034"/>
                    </a:cubicBezTo>
                    <a:cubicBezTo>
                      <a:pt x="13231" y="15687"/>
                      <a:pt x="13500" y="15232"/>
                      <a:pt x="13500" y="14727"/>
                    </a:cubicBezTo>
                    <a:cubicBezTo>
                      <a:pt x="13500" y="13643"/>
                      <a:pt x="12291" y="12764"/>
                      <a:pt x="10800" y="12764"/>
                    </a:cubicBezTo>
                    <a:moveTo>
                      <a:pt x="20250" y="19636"/>
                    </a:moveTo>
                    <a:cubicBezTo>
                      <a:pt x="20250" y="20179"/>
                      <a:pt x="19645" y="20618"/>
                      <a:pt x="18900" y="20618"/>
                    </a:cubicBezTo>
                    <a:lnTo>
                      <a:pt x="2700" y="20618"/>
                    </a:lnTo>
                    <a:cubicBezTo>
                      <a:pt x="1955" y="20618"/>
                      <a:pt x="1350" y="20179"/>
                      <a:pt x="1350" y="19636"/>
                    </a:cubicBezTo>
                    <a:lnTo>
                      <a:pt x="1350" y="10800"/>
                    </a:lnTo>
                    <a:cubicBezTo>
                      <a:pt x="1350" y="10258"/>
                      <a:pt x="1955" y="9818"/>
                      <a:pt x="2700" y="9818"/>
                    </a:cubicBezTo>
                    <a:lnTo>
                      <a:pt x="18900" y="9818"/>
                    </a:lnTo>
                    <a:cubicBezTo>
                      <a:pt x="19645" y="9818"/>
                      <a:pt x="20250" y="10258"/>
                      <a:pt x="20250" y="10800"/>
                    </a:cubicBezTo>
                    <a:cubicBezTo>
                      <a:pt x="20250" y="10800"/>
                      <a:pt x="20250" y="19636"/>
                      <a:pt x="20250" y="19636"/>
                    </a:cubicBezTo>
                    <a:close/>
                    <a:moveTo>
                      <a:pt x="18900" y="8836"/>
                    </a:moveTo>
                    <a:lnTo>
                      <a:pt x="18900" y="5891"/>
                    </a:lnTo>
                    <a:cubicBezTo>
                      <a:pt x="18900" y="2638"/>
                      <a:pt x="15273" y="0"/>
                      <a:pt x="10800" y="0"/>
                    </a:cubicBezTo>
                    <a:cubicBezTo>
                      <a:pt x="6327" y="0"/>
                      <a:pt x="2700" y="2638"/>
                      <a:pt x="2700" y="5891"/>
                    </a:cubicBezTo>
                    <a:cubicBezTo>
                      <a:pt x="2700" y="6162"/>
                      <a:pt x="3003" y="6382"/>
                      <a:pt x="3375" y="6382"/>
                    </a:cubicBezTo>
                    <a:cubicBezTo>
                      <a:pt x="3747" y="6382"/>
                      <a:pt x="4050" y="6162"/>
                      <a:pt x="4050" y="5891"/>
                    </a:cubicBezTo>
                    <a:cubicBezTo>
                      <a:pt x="4050" y="3180"/>
                      <a:pt x="7072" y="982"/>
                      <a:pt x="10800" y="982"/>
                    </a:cubicBezTo>
                    <a:cubicBezTo>
                      <a:pt x="14528" y="982"/>
                      <a:pt x="17550" y="3180"/>
                      <a:pt x="17550" y="5891"/>
                    </a:cubicBezTo>
                    <a:lnTo>
                      <a:pt x="17550" y="8836"/>
                    </a:lnTo>
                    <a:lnTo>
                      <a:pt x="2700" y="8836"/>
                    </a:lnTo>
                    <a:cubicBezTo>
                      <a:pt x="1209" y="8836"/>
                      <a:pt x="0" y="9716"/>
                      <a:pt x="0" y="10800"/>
                    </a:cubicBezTo>
                    <a:lnTo>
                      <a:pt x="0" y="19636"/>
                    </a:lnTo>
                    <a:cubicBezTo>
                      <a:pt x="0" y="20721"/>
                      <a:pt x="1209" y="21600"/>
                      <a:pt x="2700" y="21600"/>
                    </a:cubicBezTo>
                    <a:lnTo>
                      <a:pt x="18900" y="21600"/>
                    </a:lnTo>
                    <a:cubicBezTo>
                      <a:pt x="20391" y="21600"/>
                      <a:pt x="21600" y="20721"/>
                      <a:pt x="21600" y="19636"/>
                    </a:cubicBezTo>
                    <a:lnTo>
                      <a:pt x="21600" y="10800"/>
                    </a:lnTo>
                    <a:cubicBezTo>
                      <a:pt x="21600" y="9716"/>
                      <a:pt x="20391" y="8836"/>
                      <a:pt x="18900" y="8836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26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Calibri" charset="0"/>
                  <a:cs typeface="Calibri" charset="0"/>
                  <a:sym typeface="Gill Sans"/>
                </a:endParaRPr>
              </a:p>
            </p:txBody>
          </p:sp>
          <p:sp>
            <p:nvSpPr>
              <p:cNvPr id="40" name="Shape 2588"/>
              <p:cNvSpPr/>
              <p:nvPr/>
            </p:nvSpPr>
            <p:spPr>
              <a:xfrm>
                <a:off x="3379157" y="4474617"/>
                <a:ext cx="279400" cy="25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82" y="12420"/>
                    </a:moveTo>
                    <a:cubicBezTo>
                      <a:pt x="16368" y="12420"/>
                      <a:pt x="15709" y="11694"/>
                      <a:pt x="15709" y="10800"/>
                    </a:cubicBezTo>
                    <a:cubicBezTo>
                      <a:pt x="15709" y="9906"/>
                      <a:pt x="16368" y="9180"/>
                      <a:pt x="17182" y="9180"/>
                    </a:cubicBezTo>
                    <a:cubicBezTo>
                      <a:pt x="17995" y="9180"/>
                      <a:pt x="18655" y="9906"/>
                      <a:pt x="18655" y="10800"/>
                    </a:cubicBezTo>
                    <a:cubicBezTo>
                      <a:pt x="18655" y="11694"/>
                      <a:pt x="17995" y="12420"/>
                      <a:pt x="17182" y="12420"/>
                    </a:cubicBezTo>
                    <a:moveTo>
                      <a:pt x="21109" y="10260"/>
                    </a:moveTo>
                    <a:lnTo>
                      <a:pt x="19587" y="10260"/>
                    </a:lnTo>
                    <a:cubicBezTo>
                      <a:pt x="19360" y="9028"/>
                      <a:pt x="18369" y="8100"/>
                      <a:pt x="17182" y="8100"/>
                    </a:cubicBezTo>
                    <a:cubicBezTo>
                      <a:pt x="15994" y="8100"/>
                      <a:pt x="15004" y="9028"/>
                      <a:pt x="14777" y="10260"/>
                    </a:cubicBezTo>
                    <a:lnTo>
                      <a:pt x="491" y="10260"/>
                    </a:lnTo>
                    <a:cubicBezTo>
                      <a:pt x="220" y="10260"/>
                      <a:pt x="0" y="10502"/>
                      <a:pt x="0" y="10800"/>
                    </a:cubicBezTo>
                    <a:cubicBezTo>
                      <a:pt x="0" y="11098"/>
                      <a:pt x="220" y="11340"/>
                      <a:pt x="491" y="11340"/>
                    </a:cubicBezTo>
                    <a:lnTo>
                      <a:pt x="14777" y="11340"/>
                    </a:lnTo>
                    <a:cubicBezTo>
                      <a:pt x="15004" y="12572"/>
                      <a:pt x="15994" y="13500"/>
                      <a:pt x="17182" y="13500"/>
                    </a:cubicBezTo>
                    <a:cubicBezTo>
                      <a:pt x="18369" y="13500"/>
                      <a:pt x="19360" y="12572"/>
                      <a:pt x="19587" y="11340"/>
                    </a:cubicBezTo>
                    <a:lnTo>
                      <a:pt x="21109" y="11340"/>
                    </a:lnTo>
                    <a:cubicBezTo>
                      <a:pt x="21380" y="11340"/>
                      <a:pt x="21600" y="11098"/>
                      <a:pt x="21600" y="10800"/>
                    </a:cubicBezTo>
                    <a:cubicBezTo>
                      <a:pt x="21600" y="10502"/>
                      <a:pt x="21380" y="10260"/>
                      <a:pt x="21109" y="10260"/>
                    </a:cubicBezTo>
                    <a:moveTo>
                      <a:pt x="5400" y="1080"/>
                    </a:moveTo>
                    <a:cubicBezTo>
                      <a:pt x="6214" y="1080"/>
                      <a:pt x="6873" y="1806"/>
                      <a:pt x="6873" y="2700"/>
                    </a:cubicBezTo>
                    <a:cubicBezTo>
                      <a:pt x="6873" y="3595"/>
                      <a:pt x="6214" y="4320"/>
                      <a:pt x="5400" y="4320"/>
                    </a:cubicBezTo>
                    <a:cubicBezTo>
                      <a:pt x="4586" y="4320"/>
                      <a:pt x="3927" y="3595"/>
                      <a:pt x="3927" y="2700"/>
                    </a:cubicBezTo>
                    <a:cubicBezTo>
                      <a:pt x="3927" y="1806"/>
                      <a:pt x="4586" y="1080"/>
                      <a:pt x="5400" y="1080"/>
                    </a:cubicBezTo>
                    <a:moveTo>
                      <a:pt x="491" y="3240"/>
                    </a:moveTo>
                    <a:lnTo>
                      <a:pt x="2995" y="3240"/>
                    </a:lnTo>
                    <a:cubicBezTo>
                      <a:pt x="3222" y="4472"/>
                      <a:pt x="4213" y="5400"/>
                      <a:pt x="5400" y="5400"/>
                    </a:cubicBezTo>
                    <a:cubicBezTo>
                      <a:pt x="6587" y="5400"/>
                      <a:pt x="7578" y="4472"/>
                      <a:pt x="7805" y="3240"/>
                    </a:cubicBezTo>
                    <a:lnTo>
                      <a:pt x="21109" y="3240"/>
                    </a:lnTo>
                    <a:cubicBezTo>
                      <a:pt x="21380" y="3240"/>
                      <a:pt x="21600" y="2999"/>
                      <a:pt x="21600" y="2700"/>
                    </a:cubicBezTo>
                    <a:cubicBezTo>
                      <a:pt x="21600" y="2402"/>
                      <a:pt x="21380" y="2160"/>
                      <a:pt x="21109" y="2160"/>
                    </a:cubicBezTo>
                    <a:lnTo>
                      <a:pt x="7805" y="2160"/>
                    </a:lnTo>
                    <a:cubicBezTo>
                      <a:pt x="7578" y="928"/>
                      <a:pt x="6587" y="0"/>
                      <a:pt x="5400" y="0"/>
                    </a:cubicBezTo>
                    <a:cubicBezTo>
                      <a:pt x="4213" y="0"/>
                      <a:pt x="3222" y="928"/>
                      <a:pt x="2995" y="2160"/>
                    </a:cubicBezTo>
                    <a:lnTo>
                      <a:pt x="491" y="2160"/>
                    </a:lnTo>
                    <a:cubicBezTo>
                      <a:pt x="220" y="2160"/>
                      <a:pt x="0" y="2402"/>
                      <a:pt x="0" y="2700"/>
                    </a:cubicBezTo>
                    <a:cubicBezTo>
                      <a:pt x="0" y="2999"/>
                      <a:pt x="220" y="3240"/>
                      <a:pt x="491" y="3240"/>
                    </a:cubicBezTo>
                    <a:moveTo>
                      <a:pt x="9327" y="20519"/>
                    </a:moveTo>
                    <a:cubicBezTo>
                      <a:pt x="8514" y="20519"/>
                      <a:pt x="7855" y="19794"/>
                      <a:pt x="7855" y="18899"/>
                    </a:cubicBezTo>
                    <a:cubicBezTo>
                      <a:pt x="7855" y="18005"/>
                      <a:pt x="8514" y="17279"/>
                      <a:pt x="9327" y="17279"/>
                    </a:cubicBezTo>
                    <a:cubicBezTo>
                      <a:pt x="10141" y="17279"/>
                      <a:pt x="10800" y="18005"/>
                      <a:pt x="10800" y="18899"/>
                    </a:cubicBezTo>
                    <a:cubicBezTo>
                      <a:pt x="10800" y="19794"/>
                      <a:pt x="10141" y="20519"/>
                      <a:pt x="9327" y="20519"/>
                    </a:cubicBezTo>
                    <a:moveTo>
                      <a:pt x="21109" y="18359"/>
                    </a:moveTo>
                    <a:lnTo>
                      <a:pt x="11732" y="18359"/>
                    </a:lnTo>
                    <a:cubicBezTo>
                      <a:pt x="11505" y="17127"/>
                      <a:pt x="10515" y="16199"/>
                      <a:pt x="9327" y="16199"/>
                    </a:cubicBezTo>
                    <a:cubicBezTo>
                      <a:pt x="8140" y="16199"/>
                      <a:pt x="7150" y="17127"/>
                      <a:pt x="6922" y="18359"/>
                    </a:cubicBezTo>
                    <a:lnTo>
                      <a:pt x="491" y="18359"/>
                    </a:lnTo>
                    <a:cubicBezTo>
                      <a:pt x="220" y="18359"/>
                      <a:pt x="0" y="18601"/>
                      <a:pt x="0" y="18899"/>
                    </a:cubicBezTo>
                    <a:cubicBezTo>
                      <a:pt x="0" y="19198"/>
                      <a:pt x="220" y="19439"/>
                      <a:pt x="491" y="19439"/>
                    </a:cubicBezTo>
                    <a:lnTo>
                      <a:pt x="6922" y="19439"/>
                    </a:lnTo>
                    <a:cubicBezTo>
                      <a:pt x="7150" y="20672"/>
                      <a:pt x="8140" y="21600"/>
                      <a:pt x="9327" y="21600"/>
                    </a:cubicBezTo>
                    <a:cubicBezTo>
                      <a:pt x="10515" y="21600"/>
                      <a:pt x="11505" y="20672"/>
                      <a:pt x="11732" y="19439"/>
                    </a:cubicBezTo>
                    <a:lnTo>
                      <a:pt x="21109" y="19439"/>
                    </a:lnTo>
                    <a:cubicBezTo>
                      <a:pt x="21380" y="19439"/>
                      <a:pt x="21600" y="19198"/>
                      <a:pt x="21600" y="18899"/>
                    </a:cubicBezTo>
                    <a:cubicBezTo>
                      <a:pt x="21600" y="18601"/>
                      <a:pt x="21380" y="18359"/>
                      <a:pt x="21109" y="18359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26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Calibri" charset="0"/>
                  <a:cs typeface="Calibri" charset="0"/>
                  <a:sym typeface="Gill Sans"/>
                </a:endParaRPr>
              </a:p>
            </p:txBody>
          </p:sp>
          <p:sp>
            <p:nvSpPr>
              <p:cNvPr id="41" name="Shape 2623"/>
              <p:cNvSpPr/>
              <p:nvPr/>
            </p:nvSpPr>
            <p:spPr>
              <a:xfrm>
                <a:off x="3379157" y="5462968"/>
                <a:ext cx="279400" cy="279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64" y="13255"/>
                    </a:moveTo>
                    <a:lnTo>
                      <a:pt x="5400" y="13255"/>
                    </a:lnTo>
                    <a:lnTo>
                      <a:pt x="5400" y="15218"/>
                    </a:lnTo>
                    <a:lnTo>
                      <a:pt x="7364" y="15218"/>
                    </a:lnTo>
                    <a:cubicBezTo>
                      <a:pt x="7364" y="15218"/>
                      <a:pt x="7364" y="13255"/>
                      <a:pt x="7364" y="13255"/>
                    </a:cubicBezTo>
                    <a:close/>
                    <a:moveTo>
                      <a:pt x="7364" y="16691"/>
                    </a:moveTo>
                    <a:lnTo>
                      <a:pt x="5400" y="16691"/>
                    </a:lnTo>
                    <a:lnTo>
                      <a:pt x="5400" y="18655"/>
                    </a:lnTo>
                    <a:lnTo>
                      <a:pt x="7364" y="18655"/>
                    </a:lnTo>
                    <a:cubicBezTo>
                      <a:pt x="7364" y="18655"/>
                      <a:pt x="7364" y="16691"/>
                      <a:pt x="7364" y="16691"/>
                    </a:cubicBezTo>
                    <a:close/>
                    <a:moveTo>
                      <a:pt x="7364" y="9818"/>
                    </a:moveTo>
                    <a:lnTo>
                      <a:pt x="5400" y="9818"/>
                    </a:lnTo>
                    <a:lnTo>
                      <a:pt x="5400" y="11782"/>
                    </a:lnTo>
                    <a:lnTo>
                      <a:pt x="7364" y="11782"/>
                    </a:lnTo>
                    <a:cubicBezTo>
                      <a:pt x="7364" y="11782"/>
                      <a:pt x="7364" y="9818"/>
                      <a:pt x="7364" y="9818"/>
                    </a:cubicBezTo>
                    <a:close/>
                    <a:moveTo>
                      <a:pt x="4418" y="16691"/>
                    </a:moveTo>
                    <a:lnTo>
                      <a:pt x="2455" y="16691"/>
                    </a:lnTo>
                    <a:lnTo>
                      <a:pt x="2455" y="18655"/>
                    </a:lnTo>
                    <a:lnTo>
                      <a:pt x="4418" y="18655"/>
                    </a:lnTo>
                    <a:cubicBezTo>
                      <a:pt x="4418" y="18655"/>
                      <a:pt x="4418" y="16691"/>
                      <a:pt x="4418" y="16691"/>
                    </a:cubicBezTo>
                    <a:close/>
                    <a:moveTo>
                      <a:pt x="20618" y="6873"/>
                    </a:moveTo>
                    <a:lnTo>
                      <a:pt x="982" y="6873"/>
                    </a:lnTo>
                    <a:lnTo>
                      <a:pt x="982" y="3928"/>
                    </a:lnTo>
                    <a:cubicBezTo>
                      <a:pt x="982" y="3385"/>
                      <a:pt x="1422" y="2945"/>
                      <a:pt x="1964" y="2945"/>
                    </a:cubicBezTo>
                    <a:lnTo>
                      <a:pt x="3927" y="2945"/>
                    </a:lnTo>
                    <a:lnTo>
                      <a:pt x="3927" y="4418"/>
                    </a:lnTo>
                    <a:cubicBezTo>
                      <a:pt x="3927" y="4690"/>
                      <a:pt x="4147" y="4909"/>
                      <a:pt x="4418" y="4909"/>
                    </a:cubicBezTo>
                    <a:cubicBezTo>
                      <a:pt x="4690" y="4909"/>
                      <a:pt x="4909" y="4690"/>
                      <a:pt x="4909" y="4418"/>
                    </a:cubicBezTo>
                    <a:lnTo>
                      <a:pt x="4909" y="2945"/>
                    </a:lnTo>
                    <a:lnTo>
                      <a:pt x="16691" y="2945"/>
                    </a:lnTo>
                    <a:lnTo>
                      <a:pt x="16691" y="4418"/>
                    </a:lnTo>
                    <a:cubicBezTo>
                      <a:pt x="16691" y="4690"/>
                      <a:pt x="16910" y="4909"/>
                      <a:pt x="17182" y="4909"/>
                    </a:cubicBezTo>
                    <a:cubicBezTo>
                      <a:pt x="17453" y="4909"/>
                      <a:pt x="17673" y="4690"/>
                      <a:pt x="17673" y="4418"/>
                    </a:cubicBezTo>
                    <a:lnTo>
                      <a:pt x="17673" y="2945"/>
                    </a:lnTo>
                    <a:lnTo>
                      <a:pt x="19636" y="2945"/>
                    </a:lnTo>
                    <a:cubicBezTo>
                      <a:pt x="20178" y="2945"/>
                      <a:pt x="20618" y="3385"/>
                      <a:pt x="20618" y="3928"/>
                    </a:cubicBezTo>
                    <a:cubicBezTo>
                      <a:pt x="20618" y="3928"/>
                      <a:pt x="20618" y="6873"/>
                      <a:pt x="20618" y="6873"/>
                    </a:cubicBezTo>
                    <a:close/>
                    <a:moveTo>
                      <a:pt x="20618" y="19636"/>
                    </a:moveTo>
                    <a:cubicBezTo>
                      <a:pt x="20618" y="20178"/>
                      <a:pt x="20178" y="20618"/>
                      <a:pt x="19636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8"/>
                      <a:pt x="982" y="19636"/>
                    </a:cubicBezTo>
                    <a:lnTo>
                      <a:pt x="982" y="7855"/>
                    </a:lnTo>
                    <a:lnTo>
                      <a:pt x="20618" y="7855"/>
                    </a:lnTo>
                    <a:cubicBezTo>
                      <a:pt x="20618" y="7855"/>
                      <a:pt x="20618" y="19636"/>
                      <a:pt x="20618" y="19636"/>
                    </a:cubicBezTo>
                    <a:close/>
                    <a:moveTo>
                      <a:pt x="19636" y="1964"/>
                    </a:moveTo>
                    <a:lnTo>
                      <a:pt x="17673" y="1964"/>
                    </a:lnTo>
                    <a:lnTo>
                      <a:pt x="17673" y="491"/>
                    </a:lnTo>
                    <a:cubicBezTo>
                      <a:pt x="17673" y="220"/>
                      <a:pt x="17453" y="0"/>
                      <a:pt x="17182" y="0"/>
                    </a:cubicBezTo>
                    <a:cubicBezTo>
                      <a:pt x="16910" y="0"/>
                      <a:pt x="16691" y="220"/>
                      <a:pt x="16691" y="491"/>
                    </a:cubicBezTo>
                    <a:lnTo>
                      <a:pt x="16691" y="1964"/>
                    </a:lnTo>
                    <a:lnTo>
                      <a:pt x="4909" y="1964"/>
                    </a:lnTo>
                    <a:lnTo>
                      <a:pt x="4909" y="491"/>
                    </a:lnTo>
                    <a:cubicBezTo>
                      <a:pt x="4909" y="220"/>
                      <a:pt x="4690" y="0"/>
                      <a:pt x="4418" y="0"/>
                    </a:cubicBezTo>
                    <a:cubicBezTo>
                      <a:pt x="4147" y="0"/>
                      <a:pt x="3927" y="220"/>
                      <a:pt x="3927" y="491"/>
                    </a:cubicBezTo>
                    <a:lnTo>
                      <a:pt x="3927" y="1964"/>
                    </a:lnTo>
                    <a:lnTo>
                      <a:pt x="1964" y="1964"/>
                    </a:lnTo>
                    <a:cubicBezTo>
                      <a:pt x="879" y="1964"/>
                      <a:pt x="0" y="2843"/>
                      <a:pt x="0" y="3928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3928"/>
                    </a:lnTo>
                    <a:cubicBezTo>
                      <a:pt x="21600" y="2843"/>
                      <a:pt x="20721" y="1964"/>
                      <a:pt x="19636" y="1964"/>
                    </a:cubicBezTo>
                    <a:moveTo>
                      <a:pt x="4418" y="9818"/>
                    </a:moveTo>
                    <a:lnTo>
                      <a:pt x="2455" y="9818"/>
                    </a:lnTo>
                    <a:lnTo>
                      <a:pt x="2455" y="11782"/>
                    </a:lnTo>
                    <a:lnTo>
                      <a:pt x="4418" y="11782"/>
                    </a:lnTo>
                    <a:cubicBezTo>
                      <a:pt x="4418" y="11782"/>
                      <a:pt x="4418" y="9818"/>
                      <a:pt x="4418" y="9818"/>
                    </a:cubicBezTo>
                    <a:close/>
                    <a:moveTo>
                      <a:pt x="4418" y="13255"/>
                    </a:moveTo>
                    <a:lnTo>
                      <a:pt x="2455" y="13255"/>
                    </a:lnTo>
                    <a:lnTo>
                      <a:pt x="2455" y="15218"/>
                    </a:lnTo>
                    <a:lnTo>
                      <a:pt x="4418" y="15218"/>
                    </a:lnTo>
                    <a:cubicBezTo>
                      <a:pt x="4418" y="15218"/>
                      <a:pt x="4418" y="13255"/>
                      <a:pt x="4418" y="13255"/>
                    </a:cubicBezTo>
                    <a:close/>
                    <a:moveTo>
                      <a:pt x="10309" y="16691"/>
                    </a:moveTo>
                    <a:lnTo>
                      <a:pt x="8345" y="16691"/>
                    </a:lnTo>
                    <a:lnTo>
                      <a:pt x="8345" y="18655"/>
                    </a:lnTo>
                    <a:lnTo>
                      <a:pt x="10309" y="18655"/>
                    </a:lnTo>
                    <a:cubicBezTo>
                      <a:pt x="10309" y="18655"/>
                      <a:pt x="10309" y="16691"/>
                      <a:pt x="10309" y="16691"/>
                    </a:cubicBezTo>
                    <a:close/>
                    <a:moveTo>
                      <a:pt x="10309" y="9818"/>
                    </a:moveTo>
                    <a:lnTo>
                      <a:pt x="8345" y="9818"/>
                    </a:lnTo>
                    <a:lnTo>
                      <a:pt x="8345" y="11782"/>
                    </a:lnTo>
                    <a:lnTo>
                      <a:pt x="10309" y="11782"/>
                    </a:lnTo>
                    <a:cubicBezTo>
                      <a:pt x="10309" y="11782"/>
                      <a:pt x="10309" y="9818"/>
                      <a:pt x="10309" y="9818"/>
                    </a:cubicBezTo>
                    <a:close/>
                    <a:moveTo>
                      <a:pt x="10309" y="13255"/>
                    </a:moveTo>
                    <a:lnTo>
                      <a:pt x="8345" y="13255"/>
                    </a:lnTo>
                    <a:lnTo>
                      <a:pt x="8345" y="15218"/>
                    </a:lnTo>
                    <a:lnTo>
                      <a:pt x="10309" y="15218"/>
                    </a:lnTo>
                    <a:cubicBezTo>
                      <a:pt x="10309" y="15218"/>
                      <a:pt x="10309" y="13255"/>
                      <a:pt x="10309" y="13255"/>
                    </a:cubicBezTo>
                    <a:close/>
                    <a:moveTo>
                      <a:pt x="19145" y="13255"/>
                    </a:moveTo>
                    <a:lnTo>
                      <a:pt x="17182" y="13255"/>
                    </a:lnTo>
                    <a:lnTo>
                      <a:pt x="17182" y="15218"/>
                    </a:lnTo>
                    <a:lnTo>
                      <a:pt x="19145" y="15218"/>
                    </a:lnTo>
                    <a:cubicBezTo>
                      <a:pt x="19145" y="15218"/>
                      <a:pt x="19145" y="13255"/>
                      <a:pt x="19145" y="13255"/>
                    </a:cubicBezTo>
                    <a:close/>
                    <a:moveTo>
                      <a:pt x="16200" y="13255"/>
                    </a:moveTo>
                    <a:lnTo>
                      <a:pt x="14236" y="13255"/>
                    </a:lnTo>
                    <a:lnTo>
                      <a:pt x="14236" y="15218"/>
                    </a:lnTo>
                    <a:lnTo>
                      <a:pt x="16200" y="15218"/>
                    </a:lnTo>
                    <a:cubicBezTo>
                      <a:pt x="16200" y="15218"/>
                      <a:pt x="16200" y="13255"/>
                      <a:pt x="16200" y="13255"/>
                    </a:cubicBezTo>
                    <a:close/>
                    <a:moveTo>
                      <a:pt x="19145" y="9818"/>
                    </a:moveTo>
                    <a:lnTo>
                      <a:pt x="17182" y="9818"/>
                    </a:lnTo>
                    <a:lnTo>
                      <a:pt x="17182" y="11782"/>
                    </a:lnTo>
                    <a:lnTo>
                      <a:pt x="19145" y="11782"/>
                    </a:lnTo>
                    <a:cubicBezTo>
                      <a:pt x="19145" y="11782"/>
                      <a:pt x="19145" y="9818"/>
                      <a:pt x="19145" y="9818"/>
                    </a:cubicBezTo>
                    <a:close/>
                    <a:moveTo>
                      <a:pt x="16200" y="9818"/>
                    </a:moveTo>
                    <a:lnTo>
                      <a:pt x="14236" y="9818"/>
                    </a:lnTo>
                    <a:lnTo>
                      <a:pt x="14236" y="11782"/>
                    </a:lnTo>
                    <a:lnTo>
                      <a:pt x="16200" y="11782"/>
                    </a:lnTo>
                    <a:cubicBezTo>
                      <a:pt x="16200" y="11782"/>
                      <a:pt x="16200" y="9818"/>
                      <a:pt x="16200" y="9818"/>
                    </a:cubicBezTo>
                    <a:close/>
                    <a:moveTo>
                      <a:pt x="13255" y="16691"/>
                    </a:moveTo>
                    <a:lnTo>
                      <a:pt x="11291" y="16691"/>
                    </a:lnTo>
                    <a:lnTo>
                      <a:pt x="11291" y="18655"/>
                    </a:lnTo>
                    <a:lnTo>
                      <a:pt x="13255" y="18655"/>
                    </a:lnTo>
                    <a:cubicBezTo>
                      <a:pt x="13255" y="18655"/>
                      <a:pt x="13255" y="16691"/>
                      <a:pt x="13255" y="16691"/>
                    </a:cubicBezTo>
                    <a:close/>
                    <a:moveTo>
                      <a:pt x="13255" y="9818"/>
                    </a:moveTo>
                    <a:lnTo>
                      <a:pt x="11291" y="9818"/>
                    </a:lnTo>
                    <a:lnTo>
                      <a:pt x="11291" y="11782"/>
                    </a:lnTo>
                    <a:lnTo>
                      <a:pt x="13255" y="11782"/>
                    </a:lnTo>
                    <a:cubicBezTo>
                      <a:pt x="13255" y="11782"/>
                      <a:pt x="13255" y="9818"/>
                      <a:pt x="13255" y="9818"/>
                    </a:cubicBezTo>
                    <a:close/>
                    <a:moveTo>
                      <a:pt x="13255" y="13255"/>
                    </a:moveTo>
                    <a:lnTo>
                      <a:pt x="11291" y="13255"/>
                    </a:lnTo>
                    <a:lnTo>
                      <a:pt x="11291" y="15218"/>
                    </a:lnTo>
                    <a:lnTo>
                      <a:pt x="13255" y="15218"/>
                    </a:lnTo>
                    <a:cubicBezTo>
                      <a:pt x="13255" y="15218"/>
                      <a:pt x="13255" y="13255"/>
                      <a:pt x="13255" y="132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26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Calibri" charset="0"/>
                  <a:cs typeface="Calibri" charset="0"/>
                  <a:sym typeface="Gill Sans"/>
                </a:endParaRPr>
              </a:p>
            </p:txBody>
          </p:sp>
          <p:sp>
            <p:nvSpPr>
              <p:cNvPr id="31" name="Shape 2587"/>
              <p:cNvSpPr/>
              <p:nvPr/>
            </p:nvSpPr>
            <p:spPr>
              <a:xfrm>
                <a:off x="3379157" y="3900272"/>
                <a:ext cx="279400" cy="279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81" y="19846"/>
                    </a:moveTo>
                    <a:lnTo>
                      <a:pt x="9413" y="12882"/>
                    </a:lnTo>
                    <a:lnTo>
                      <a:pt x="19655" y="2640"/>
                    </a:lnTo>
                    <a:cubicBezTo>
                      <a:pt x="19655" y="2640"/>
                      <a:pt x="12281" y="19846"/>
                      <a:pt x="12281" y="19846"/>
                    </a:cubicBezTo>
                    <a:close/>
                    <a:moveTo>
                      <a:pt x="1755" y="9320"/>
                    </a:moveTo>
                    <a:lnTo>
                      <a:pt x="18960" y="1945"/>
                    </a:lnTo>
                    <a:lnTo>
                      <a:pt x="8719" y="12187"/>
                    </a:lnTo>
                    <a:cubicBezTo>
                      <a:pt x="8719" y="12187"/>
                      <a:pt x="1755" y="9320"/>
                      <a:pt x="1755" y="9320"/>
                    </a:cubicBezTo>
                    <a:close/>
                    <a:moveTo>
                      <a:pt x="21600" y="491"/>
                    </a:moveTo>
                    <a:cubicBezTo>
                      <a:pt x="21600" y="220"/>
                      <a:pt x="21380" y="0"/>
                      <a:pt x="21109" y="0"/>
                    </a:cubicBezTo>
                    <a:cubicBezTo>
                      <a:pt x="21034" y="0"/>
                      <a:pt x="20964" y="20"/>
                      <a:pt x="20900" y="52"/>
                    </a:cubicBezTo>
                    <a:lnTo>
                      <a:pt x="20898" y="48"/>
                    </a:lnTo>
                    <a:lnTo>
                      <a:pt x="302" y="8875"/>
                    </a:lnTo>
                    <a:cubicBezTo>
                      <a:pt x="301" y="8875"/>
                      <a:pt x="299" y="8876"/>
                      <a:pt x="297" y="8877"/>
                    </a:cubicBezTo>
                    <a:lnTo>
                      <a:pt x="280" y="8885"/>
                    </a:lnTo>
                    <a:lnTo>
                      <a:pt x="281" y="8887"/>
                    </a:lnTo>
                    <a:cubicBezTo>
                      <a:pt x="116" y="8967"/>
                      <a:pt x="0" y="9132"/>
                      <a:pt x="0" y="9327"/>
                    </a:cubicBezTo>
                    <a:cubicBezTo>
                      <a:pt x="0" y="9550"/>
                      <a:pt x="151" y="9731"/>
                      <a:pt x="355" y="9791"/>
                    </a:cubicBezTo>
                    <a:lnTo>
                      <a:pt x="353" y="9799"/>
                    </a:lnTo>
                    <a:lnTo>
                      <a:pt x="8462" y="13138"/>
                    </a:lnTo>
                    <a:lnTo>
                      <a:pt x="11801" y="21248"/>
                    </a:lnTo>
                    <a:lnTo>
                      <a:pt x="11809" y="21245"/>
                    </a:lnTo>
                    <a:cubicBezTo>
                      <a:pt x="11869" y="21449"/>
                      <a:pt x="12050" y="21600"/>
                      <a:pt x="12273" y="21600"/>
                    </a:cubicBezTo>
                    <a:cubicBezTo>
                      <a:pt x="12468" y="21600"/>
                      <a:pt x="12634" y="21484"/>
                      <a:pt x="12713" y="21319"/>
                    </a:cubicBezTo>
                    <a:lnTo>
                      <a:pt x="12716" y="21320"/>
                    </a:lnTo>
                    <a:lnTo>
                      <a:pt x="12723" y="21303"/>
                    </a:lnTo>
                    <a:cubicBezTo>
                      <a:pt x="12724" y="21301"/>
                      <a:pt x="12725" y="21300"/>
                      <a:pt x="12725" y="21298"/>
                    </a:cubicBezTo>
                    <a:lnTo>
                      <a:pt x="21553" y="702"/>
                    </a:lnTo>
                    <a:lnTo>
                      <a:pt x="21547" y="699"/>
                    </a:lnTo>
                    <a:cubicBezTo>
                      <a:pt x="21578" y="636"/>
                      <a:pt x="21600" y="567"/>
                      <a:pt x="21600" y="491"/>
                    </a:cubicBezTo>
                    <a:moveTo>
                      <a:pt x="7855" y="16200"/>
                    </a:moveTo>
                    <a:cubicBezTo>
                      <a:pt x="7719" y="16200"/>
                      <a:pt x="7596" y="16255"/>
                      <a:pt x="7507" y="16344"/>
                    </a:cubicBezTo>
                    <a:lnTo>
                      <a:pt x="6035" y="17817"/>
                    </a:lnTo>
                    <a:cubicBezTo>
                      <a:pt x="5946" y="17905"/>
                      <a:pt x="5891" y="18029"/>
                      <a:pt x="5891" y="18164"/>
                    </a:cubicBezTo>
                    <a:cubicBezTo>
                      <a:pt x="5891" y="18435"/>
                      <a:pt x="6111" y="18655"/>
                      <a:pt x="6382" y="18655"/>
                    </a:cubicBezTo>
                    <a:cubicBezTo>
                      <a:pt x="6517" y="18655"/>
                      <a:pt x="6640" y="18600"/>
                      <a:pt x="6729" y="18511"/>
                    </a:cubicBezTo>
                    <a:lnTo>
                      <a:pt x="8202" y="17038"/>
                    </a:lnTo>
                    <a:cubicBezTo>
                      <a:pt x="8291" y="16950"/>
                      <a:pt x="8345" y="16827"/>
                      <a:pt x="8345" y="16691"/>
                    </a:cubicBezTo>
                    <a:cubicBezTo>
                      <a:pt x="8345" y="16420"/>
                      <a:pt x="8126" y="16200"/>
                      <a:pt x="7855" y="16200"/>
                    </a:cubicBezTo>
                    <a:moveTo>
                      <a:pt x="7855" y="14237"/>
                    </a:moveTo>
                    <a:cubicBezTo>
                      <a:pt x="7855" y="13966"/>
                      <a:pt x="7635" y="13745"/>
                      <a:pt x="7364" y="13745"/>
                    </a:cubicBezTo>
                    <a:cubicBezTo>
                      <a:pt x="7228" y="13745"/>
                      <a:pt x="7105" y="13801"/>
                      <a:pt x="7017" y="13889"/>
                    </a:cubicBezTo>
                    <a:lnTo>
                      <a:pt x="2107" y="18798"/>
                    </a:lnTo>
                    <a:cubicBezTo>
                      <a:pt x="2019" y="18888"/>
                      <a:pt x="1964" y="19011"/>
                      <a:pt x="1964" y="19145"/>
                    </a:cubicBezTo>
                    <a:cubicBezTo>
                      <a:pt x="1964" y="19417"/>
                      <a:pt x="2184" y="19636"/>
                      <a:pt x="2455" y="19636"/>
                    </a:cubicBezTo>
                    <a:cubicBezTo>
                      <a:pt x="2590" y="19636"/>
                      <a:pt x="2713" y="19582"/>
                      <a:pt x="2802" y="19493"/>
                    </a:cubicBezTo>
                    <a:lnTo>
                      <a:pt x="7711" y="14583"/>
                    </a:lnTo>
                    <a:cubicBezTo>
                      <a:pt x="7800" y="14495"/>
                      <a:pt x="7855" y="14372"/>
                      <a:pt x="7855" y="14237"/>
                    </a:cubicBezTo>
                    <a:moveTo>
                      <a:pt x="4765" y="14583"/>
                    </a:moveTo>
                    <a:lnTo>
                      <a:pt x="5256" y="14093"/>
                    </a:lnTo>
                    <a:cubicBezTo>
                      <a:pt x="5345" y="14004"/>
                      <a:pt x="5400" y="13881"/>
                      <a:pt x="5400" y="13745"/>
                    </a:cubicBezTo>
                    <a:cubicBezTo>
                      <a:pt x="5400" y="13475"/>
                      <a:pt x="5180" y="13255"/>
                      <a:pt x="4909" y="13255"/>
                    </a:cubicBezTo>
                    <a:cubicBezTo>
                      <a:pt x="4774" y="13255"/>
                      <a:pt x="4651" y="13310"/>
                      <a:pt x="4562" y="13398"/>
                    </a:cubicBezTo>
                    <a:lnTo>
                      <a:pt x="4071" y="13889"/>
                    </a:lnTo>
                    <a:cubicBezTo>
                      <a:pt x="3982" y="13979"/>
                      <a:pt x="3927" y="14101"/>
                      <a:pt x="3927" y="14237"/>
                    </a:cubicBezTo>
                    <a:cubicBezTo>
                      <a:pt x="3927" y="14507"/>
                      <a:pt x="4147" y="14727"/>
                      <a:pt x="4418" y="14727"/>
                    </a:cubicBezTo>
                    <a:cubicBezTo>
                      <a:pt x="4554" y="14727"/>
                      <a:pt x="4676" y="14673"/>
                      <a:pt x="4765" y="14583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26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Calibri" charset="0"/>
                  <a:cs typeface="Calibri" charset="0"/>
                  <a:sym typeface="Gill San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802452" y="3853986"/>
                <a:ext cx="198972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900" b="1" dirty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Versements volontaires</a:t>
                </a:r>
              </a:p>
              <a:p>
                <a:r>
                  <a:rPr lang="fr-FR" sz="900" b="1" dirty="0" smtClean="0">
                    <a:solidFill>
                      <a:srgbClr val="00848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(non-déductibles)</a:t>
                </a:r>
                <a:endParaRPr lang="fr-FR" sz="900" b="1" dirty="0">
                  <a:solidFill>
                    <a:srgbClr val="008486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2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11308081" y="6413186"/>
            <a:ext cx="512444" cy="192865"/>
          </a:xfrm>
        </p:spPr>
        <p:txBody>
          <a:bodyPr/>
          <a:lstStyle/>
          <a:p>
            <a:pPr algn="r"/>
            <a:fld id="{03782C43-7533-4CE7-94CC-8F091034FBE1}" type="slidenum">
              <a:rPr lang="fr-FR" smtClean="0">
                <a:solidFill>
                  <a:schemeClr val="tx1"/>
                </a:solidFill>
              </a:rPr>
              <a:pPr algn="r"/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L’alimentation du PERECOL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6868512" y="1180993"/>
            <a:ext cx="4808328" cy="1427296"/>
            <a:chOff x="6878954" y="1180993"/>
            <a:chExt cx="4808328" cy="1427296"/>
          </a:xfrm>
        </p:grpSpPr>
        <p:sp>
          <p:nvSpPr>
            <p:cNvPr id="7" name="Rogner un rectangle avec un coin diagonal 26"/>
            <p:cNvSpPr/>
            <p:nvPr/>
          </p:nvSpPr>
          <p:spPr>
            <a:xfrm rot="5400000">
              <a:off x="8648752" y="-430241"/>
              <a:ext cx="1268732" cy="4808328"/>
            </a:xfrm>
            <a:prstGeom prst="snip2DiagRect">
              <a:avLst/>
            </a:prstGeom>
            <a:solidFill>
              <a:schemeClr val="bg1"/>
            </a:solidFill>
            <a:ln w="9525">
              <a:solidFill>
                <a:srgbClr val="001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00206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089200" y="1565264"/>
              <a:ext cx="4340904" cy="938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Versements libres ou programmés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Au choix de l’épargnant :</a:t>
              </a:r>
            </a:p>
            <a:p>
              <a:pPr marL="671513" lvl="1" indent="-214313" algn="just">
                <a:buFont typeface="Arial" panose="020B0604020202020204" pitchFamily="34" charset="0"/>
                <a:buChar char="–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Déductibles des revenus imposables (ou des bénéfices pour les professionnels), dans la limites réglementaires,</a:t>
              </a:r>
            </a:p>
            <a:p>
              <a:pPr marL="671513" lvl="1" indent="-214313" algn="just">
                <a:buFont typeface="Arial" panose="020B0604020202020204" pitchFamily="34" charset="0"/>
                <a:buChar char="–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Non déductibles.</a:t>
              </a:r>
              <a:endParaRPr lang="fr-FR" sz="1100" dirty="0"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59702" y="1180993"/>
              <a:ext cx="37791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1"/>
                  </a:solidFill>
                  <a:ea typeface="Verdana" panose="020B0604030504040204" pitchFamily="34" charset="0"/>
                </a:rPr>
                <a:t>En effectuant des Versements volontaires</a:t>
              </a:r>
              <a:endParaRPr lang="fr-FR" sz="1400" b="1" dirty="0">
                <a:solidFill>
                  <a:schemeClr val="accent1"/>
                </a:solidFill>
                <a:ea typeface="Verdana" panose="020B0604030504040204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165653" y="2874921"/>
            <a:ext cx="4089508" cy="1428045"/>
            <a:chOff x="4165653" y="2930907"/>
            <a:chExt cx="4089508" cy="1428045"/>
          </a:xfrm>
        </p:grpSpPr>
        <p:sp>
          <p:nvSpPr>
            <p:cNvPr id="10" name="Rogner un rectangle avec un coin diagonal 26"/>
            <p:cNvSpPr/>
            <p:nvPr/>
          </p:nvSpPr>
          <p:spPr>
            <a:xfrm rot="5400000">
              <a:off x="5575666" y="1679458"/>
              <a:ext cx="1269481" cy="4089508"/>
            </a:xfrm>
            <a:prstGeom prst="snip2DiagRect">
              <a:avLst/>
            </a:prstGeom>
            <a:solidFill>
              <a:schemeClr val="bg1"/>
            </a:solidFill>
            <a:ln w="9525">
              <a:solidFill>
                <a:srgbClr val="001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00206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375898" y="3315178"/>
              <a:ext cx="3170178" cy="938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Intéressement,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Participation,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Abondement,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L</a:t>
              </a: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a monétisation </a:t>
              </a: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des </a:t>
              </a: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jours de repos non pris ou du CET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46400" y="2930907"/>
              <a:ext cx="35688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1"/>
                  </a:solidFill>
                  <a:ea typeface="Verdana" panose="020B0604030504040204" pitchFamily="34" charset="0"/>
                </a:rPr>
                <a:t>Avec votre dispositif d’épargne salariale</a:t>
              </a:r>
              <a:endParaRPr lang="fr-FR" sz="1400" b="1" dirty="0">
                <a:solidFill>
                  <a:schemeClr val="accent1"/>
                </a:solidFill>
                <a:ea typeface="Verdana" panose="020B0604030504040204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568725" y="4596095"/>
            <a:ext cx="4952012" cy="1421381"/>
            <a:chOff x="6868512" y="4596095"/>
            <a:chExt cx="4952012" cy="1421381"/>
          </a:xfrm>
        </p:grpSpPr>
        <p:sp>
          <p:nvSpPr>
            <p:cNvPr id="13" name="Rogner un rectangle avec un coin diagonal 26"/>
            <p:cNvSpPr/>
            <p:nvPr/>
          </p:nvSpPr>
          <p:spPr>
            <a:xfrm rot="5400000">
              <a:off x="8713110" y="2910063"/>
              <a:ext cx="1262815" cy="4952012"/>
            </a:xfrm>
            <a:prstGeom prst="snip2DiagRect">
              <a:avLst/>
            </a:prstGeom>
            <a:solidFill>
              <a:schemeClr val="bg1"/>
            </a:solidFill>
            <a:ln w="9525">
              <a:solidFill>
                <a:srgbClr val="001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00206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078758" y="4980366"/>
              <a:ext cx="4579841" cy="938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Il est possible de transférer sur son PERECOL les sommes détenues :</a:t>
              </a:r>
            </a:p>
            <a:p>
              <a:pPr marL="671513" lvl="1" indent="-214313" algn="just">
                <a:buFont typeface="Arial" panose="020B0604020202020204" pitchFamily="34" charset="0"/>
                <a:buChar char="–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Sur des contrats individuels Madelin, PERP, PER Individuel</a:t>
              </a:r>
            </a:p>
            <a:p>
              <a:pPr marL="671513" lvl="1" indent="-214313" algn="just">
                <a:buFont typeface="Arial" panose="020B0604020202020204" pitchFamily="34" charset="0"/>
                <a:buChar char="–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Sur des contrats retraite entreprise (PERCO, Article 83, PER Entreprise) si l’épargnant n’est plus tenu d’y adhérer.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49260" y="4596095"/>
              <a:ext cx="35688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1"/>
                  </a:solidFill>
                  <a:ea typeface="Verdana" panose="020B0604030504040204" pitchFamily="34" charset="0"/>
                </a:rPr>
                <a:t>En regroupant ses encours retraite</a:t>
              </a:r>
              <a:endParaRPr lang="fr-FR" sz="1400" b="1" dirty="0">
                <a:solidFill>
                  <a:schemeClr val="accent1"/>
                </a:solidFill>
                <a:ea typeface="Verdana" panose="020B0604030504040204" pitchFamily="34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402078" y="1565264"/>
            <a:ext cx="356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8486"/>
                </a:solidFill>
                <a:latin typeface="+mj-lt"/>
              </a:rPr>
              <a:t>Comment alimenter votre PERECOL ?</a:t>
            </a:r>
          </a:p>
        </p:txBody>
      </p:sp>
    </p:spTree>
    <p:extLst>
      <p:ext uri="{BB962C8B-B14F-4D97-AF65-F5344CB8AC3E}">
        <p14:creationId xmlns:p14="http://schemas.microsoft.com/office/powerpoint/2010/main" val="25506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PERECOL </a:t>
            </a:r>
            <a:r>
              <a:rPr lang="fr-FR" sz="2400" dirty="0"/>
              <a:t>piloté : gestion automatisée et personnalisée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7" name="Graphiqu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0675"/>
              </p:ext>
            </p:extLst>
          </p:nvPr>
        </p:nvGraphicFramePr>
        <p:xfrm>
          <a:off x="2915627" y="3074460"/>
          <a:ext cx="8677470" cy="264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009565" y="5773393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203A87"/>
                </a:solidFill>
                <a:latin typeface="+mj-lt"/>
              </a:rPr>
              <a:t>30 ans et plus</a:t>
            </a:r>
            <a:endParaRPr lang="fr-FR" sz="1200" dirty="0">
              <a:solidFill>
                <a:srgbClr val="203A87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67036" y="5773393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203A87"/>
                </a:solidFill>
                <a:latin typeface="+mj-lt"/>
              </a:rPr>
              <a:t>10 ans</a:t>
            </a:r>
            <a:endParaRPr lang="fr-FR" sz="1200" dirty="0">
              <a:solidFill>
                <a:srgbClr val="203A87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04794" y="577339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203A87"/>
                </a:solidFill>
                <a:latin typeface="+mj-lt"/>
              </a:rPr>
              <a:t>3 ans</a:t>
            </a:r>
            <a:endParaRPr lang="fr-FR" sz="1200" dirty="0">
              <a:solidFill>
                <a:srgbClr val="203A87"/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69979" y="3074394"/>
            <a:ext cx="143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Exemple d’un </a:t>
            </a:r>
            <a:r>
              <a:rPr lang="fr-FR" sz="1200" b="1" dirty="0" smtClean="0">
                <a:solidFill>
                  <a:srgbClr val="203A87"/>
                </a:solidFill>
                <a:latin typeface="+mj-lt"/>
              </a:rPr>
              <a:t>profil</a:t>
            </a:r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1200" b="1" dirty="0" smtClean="0">
                <a:solidFill>
                  <a:srgbClr val="203A87"/>
                </a:solidFill>
                <a:latin typeface="+mj-lt"/>
              </a:rPr>
              <a:t>Equilibre</a:t>
            </a:r>
            <a:endParaRPr lang="fr-FR" sz="1200" b="1" dirty="0">
              <a:solidFill>
                <a:srgbClr val="203A87"/>
              </a:solidFill>
              <a:latin typeface="+mj-lt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4281053" y="5904560"/>
            <a:ext cx="2880000" cy="307777"/>
            <a:chOff x="4270956" y="5901101"/>
            <a:chExt cx="2880000" cy="307777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4270956" y="6064321"/>
              <a:ext cx="2880000" cy="0"/>
            </a:xfrm>
            <a:prstGeom prst="straightConnector1">
              <a:avLst/>
            </a:prstGeom>
            <a:ln w="57150">
              <a:solidFill>
                <a:srgbClr val="203A87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4867158" y="5901101"/>
              <a:ext cx="16875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0" rIns="180000" rtlCol="0">
              <a:spAutoFit/>
            </a:bodyPr>
            <a:lstStyle/>
            <a:p>
              <a:r>
                <a:rPr lang="fr-FR" sz="1400" b="1" dirty="0" smtClean="0">
                  <a:solidFill>
                    <a:srgbClr val="203A87"/>
                  </a:solidFill>
                </a:rPr>
                <a:t>Horizon retraite</a:t>
              </a:r>
              <a:endParaRPr lang="fr-FR" sz="1400" b="1" dirty="0">
                <a:solidFill>
                  <a:srgbClr val="203A87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615563" y="1206369"/>
            <a:ext cx="28351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/>
              <a:t>Votre épargne est investie sur les 3 grandes </a:t>
            </a:r>
            <a:r>
              <a:rPr lang="fr-FR" sz="1200" b="1" dirty="0">
                <a:solidFill>
                  <a:srgbClr val="008486"/>
                </a:solidFill>
              </a:rPr>
              <a:t>classes </a:t>
            </a:r>
            <a:r>
              <a:rPr lang="fr-FR" sz="1200" b="1" dirty="0" smtClean="0">
                <a:solidFill>
                  <a:srgbClr val="008486"/>
                </a:solidFill>
              </a:rPr>
              <a:t>d’actifs</a:t>
            </a:r>
          </a:p>
          <a:p>
            <a:pPr marL="628650" lvl="1" indent="-171450">
              <a:buClr>
                <a:srgbClr val="008486"/>
              </a:buClr>
              <a:buFont typeface="Wingdings" panose="05000000000000000000" pitchFamily="2" charset="2"/>
              <a:buChar char="ü"/>
            </a:pPr>
            <a:r>
              <a:rPr lang="fr-FR" sz="1200" dirty="0" smtClean="0"/>
              <a:t>Monétaire</a:t>
            </a:r>
          </a:p>
          <a:p>
            <a:pPr marL="628650" lvl="1" indent="-171450">
              <a:buClr>
                <a:srgbClr val="008486"/>
              </a:buClr>
              <a:buFont typeface="Wingdings" panose="05000000000000000000" pitchFamily="2" charset="2"/>
              <a:buChar char="ü"/>
            </a:pPr>
            <a:r>
              <a:rPr lang="fr-FR" sz="1200" dirty="0" smtClean="0"/>
              <a:t>Obligations</a:t>
            </a:r>
          </a:p>
          <a:p>
            <a:pPr marL="628650" lvl="1" indent="-171450">
              <a:buClr>
                <a:srgbClr val="008486"/>
              </a:buClr>
              <a:buFont typeface="Wingdings" panose="05000000000000000000" pitchFamily="2" charset="2"/>
              <a:buChar char="ü"/>
            </a:pPr>
            <a:r>
              <a:rPr lang="fr-FR" sz="1200" dirty="0" smtClean="0"/>
              <a:t>Actions</a:t>
            </a:r>
          </a:p>
          <a:p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562509" y="1212052"/>
            <a:ext cx="24596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/>
              <a:t>… à un pourcentage défini selon votre </a:t>
            </a:r>
            <a:r>
              <a:rPr lang="fr-FR" sz="1200" b="1" dirty="0" smtClean="0">
                <a:solidFill>
                  <a:srgbClr val="008486"/>
                </a:solidFill>
              </a:rPr>
              <a:t>le choix de votre profil</a:t>
            </a:r>
          </a:p>
          <a:p>
            <a:pPr marL="628650" lvl="1" indent="-171450">
              <a:buClr>
                <a:srgbClr val="008486"/>
              </a:buClr>
              <a:buFont typeface="Wingdings" panose="05000000000000000000" pitchFamily="2" charset="2"/>
              <a:buChar char="ü"/>
            </a:pPr>
            <a:r>
              <a:rPr lang="fr-FR" sz="1200" dirty="0" smtClean="0"/>
              <a:t>Prudent</a:t>
            </a:r>
          </a:p>
          <a:p>
            <a:pPr marL="628650" lvl="1" indent="-171450">
              <a:buClr>
                <a:srgbClr val="008486"/>
              </a:buClr>
              <a:buFont typeface="Wingdings" panose="05000000000000000000" pitchFamily="2" charset="2"/>
              <a:buChar char="ü"/>
            </a:pPr>
            <a:r>
              <a:rPr lang="fr-FR" sz="1200" dirty="0" smtClean="0"/>
              <a:t>Equilibre</a:t>
            </a:r>
          </a:p>
          <a:p>
            <a:pPr marL="628650" lvl="1" indent="-171450">
              <a:buClr>
                <a:srgbClr val="008486"/>
              </a:buClr>
              <a:buFont typeface="Wingdings" panose="05000000000000000000" pitchFamily="2" charset="2"/>
              <a:buChar char="ü"/>
            </a:pPr>
            <a:r>
              <a:rPr lang="fr-FR" sz="1200" dirty="0" smtClean="0"/>
              <a:t>Dynamique</a:t>
            </a:r>
          </a:p>
          <a:p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134005" y="1220997"/>
            <a:ext cx="211871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 smtClean="0"/>
              <a:t>… votre épargne est gérée en </a:t>
            </a:r>
            <a:r>
              <a:rPr lang="fr-FR" sz="1200" b="1" dirty="0" smtClean="0">
                <a:solidFill>
                  <a:srgbClr val="008486"/>
                </a:solidFill>
              </a:rPr>
              <a:t>3 phases</a:t>
            </a:r>
          </a:p>
          <a:p>
            <a:pPr marL="628650" lvl="1" indent="-171450">
              <a:buClr>
                <a:srgbClr val="008486"/>
              </a:buClr>
              <a:buFont typeface="Wingdings" panose="05000000000000000000" pitchFamily="2" charset="2"/>
              <a:buChar char="ü"/>
            </a:pPr>
            <a:r>
              <a:rPr lang="fr-FR" sz="1200" dirty="0" smtClean="0"/>
              <a:t>Accumulation</a:t>
            </a:r>
          </a:p>
          <a:p>
            <a:pPr marL="628650" lvl="1" indent="-171450">
              <a:buClr>
                <a:srgbClr val="008486"/>
              </a:buClr>
              <a:buFont typeface="Wingdings" panose="05000000000000000000" pitchFamily="2" charset="2"/>
              <a:buChar char="ü"/>
            </a:pPr>
            <a:r>
              <a:rPr lang="fr-FR" sz="1200" dirty="0" smtClean="0"/>
              <a:t>Désensibilisation</a:t>
            </a:r>
          </a:p>
          <a:p>
            <a:pPr marL="628650" lvl="1" indent="-171450">
              <a:buClr>
                <a:srgbClr val="008486"/>
              </a:buClr>
              <a:buFont typeface="Wingdings" panose="05000000000000000000" pitchFamily="2" charset="2"/>
              <a:buChar char="ü"/>
            </a:pPr>
            <a:r>
              <a:rPr lang="fr-FR" sz="1200" dirty="0" smtClean="0"/>
              <a:t>Sécurisation</a:t>
            </a:r>
          </a:p>
          <a:p>
            <a:endParaRPr lang="fr-FR" sz="1200" dirty="0"/>
          </a:p>
        </p:txBody>
      </p:sp>
      <p:sp>
        <p:nvSpPr>
          <p:cNvPr id="24" name="Accolade ouvrante 23"/>
          <p:cNvSpPr/>
          <p:nvPr/>
        </p:nvSpPr>
        <p:spPr>
          <a:xfrm rot="5400000">
            <a:off x="5389003" y="1082884"/>
            <a:ext cx="144000" cy="383902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Accolade ouvrante 24"/>
          <p:cNvSpPr/>
          <p:nvPr/>
        </p:nvSpPr>
        <p:spPr>
          <a:xfrm rot="5400000">
            <a:off x="8110946" y="2367912"/>
            <a:ext cx="144000" cy="126896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ccolade ouvrante 25"/>
          <p:cNvSpPr/>
          <p:nvPr/>
        </p:nvSpPr>
        <p:spPr>
          <a:xfrm rot="5400000">
            <a:off x="9216621" y="2699148"/>
            <a:ext cx="144000" cy="60649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881276" y="2607245"/>
            <a:ext cx="1159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000" b="1" dirty="0" smtClean="0">
                <a:solidFill>
                  <a:srgbClr val="008486"/>
                </a:solidFill>
              </a:rPr>
              <a:t>Accumulation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475984" y="2607245"/>
            <a:ext cx="1413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000" b="1" dirty="0" smtClean="0">
                <a:solidFill>
                  <a:srgbClr val="008486"/>
                </a:solidFill>
              </a:rPr>
              <a:t>Désensibilisation</a:t>
            </a:r>
            <a:endParaRPr lang="fr-FR" sz="1000" b="1" dirty="0">
              <a:solidFill>
                <a:srgbClr val="008486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773229" y="2607245"/>
            <a:ext cx="1030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000" b="1" dirty="0" smtClean="0">
                <a:solidFill>
                  <a:srgbClr val="008486"/>
                </a:solidFill>
              </a:rPr>
              <a:t>Sécurisation</a:t>
            </a:r>
          </a:p>
        </p:txBody>
      </p:sp>
    </p:spTree>
    <p:extLst>
      <p:ext uri="{BB962C8B-B14F-4D97-AF65-F5344CB8AC3E}">
        <p14:creationId xmlns:p14="http://schemas.microsoft.com/office/powerpoint/2010/main" val="25382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6956" y="343119"/>
            <a:ext cx="9948440" cy="599274"/>
          </a:xfrm>
        </p:spPr>
        <p:txBody>
          <a:bodyPr/>
          <a:lstStyle/>
          <a:p>
            <a:r>
              <a:rPr lang="fr-FR" sz="2400" dirty="0" smtClean="0">
                <a:ea typeface="Verdana" panose="020B0604030504040204" pitchFamily="34" charset="0"/>
              </a:rPr>
              <a:t>Versements de jours issus de </a:t>
            </a:r>
            <a:r>
              <a:rPr lang="fr-FR" sz="2400" dirty="0" smtClean="0">
                <a:ea typeface="Verdana" panose="020B0604030504040204" pitchFamily="34" charset="0"/>
              </a:rPr>
              <a:t>CET </a:t>
            </a:r>
            <a:r>
              <a:rPr lang="fr-FR" sz="2400" dirty="0" smtClean="0">
                <a:ea typeface="Verdana" panose="020B0604030504040204" pitchFamily="34" charset="0"/>
              </a:rPr>
              <a:t>dans le PERECOL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76320" y="1440622"/>
            <a:ext cx="6720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rgbClr val="49B68B"/>
              </a:buClr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Compléter vos versements </a:t>
            </a:r>
            <a:r>
              <a:rPr lang="fr-FR" sz="12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dans la limite de 10 jours issus du CET par an et par salarié pour bénéficier d’une fiscalité avantageuse </a:t>
            </a:r>
          </a:p>
          <a:p>
            <a:pPr marL="257175" indent="-257175">
              <a:buClr>
                <a:srgbClr val="49B68B"/>
              </a:buClr>
              <a:buFont typeface="Wingdings" panose="05000000000000000000" pitchFamily="2" charset="2"/>
              <a:buChar char="§"/>
            </a:pPr>
            <a:r>
              <a:rPr lang="fr-FR" altLang="fr-FR" sz="12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demande de transfert du salarié à son entreprise </a:t>
            </a:r>
            <a:r>
              <a:rPr lang="fr-FR" altLang="fr-FR" sz="12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indiquant le nombre de jours et les supports de placements souhaités (2 campagnes/an)</a:t>
            </a:r>
            <a:endParaRPr lang="fr-FR" altLang="fr-FR" sz="12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indent="-257175">
              <a:buClr>
                <a:srgbClr val="49B68B"/>
              </a:buClr>
              <a:buFont typeface="Wingdings" panose="05000000000000000000" pitchFamily="2" charset="2"/>
              <a:buChar char="§"/>
            </a:pPr>
            <a:r>
              <a:rPr lang="fr-FR" altLang="fr-FR" sz="12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monétisation des jours par l’entreprise </a:t>
            </a:r>
            <a:r>
              <a:rPr lang="fr-FR" altLang="fr-FR" sz="12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(base de la rémunération qui aurait été perçue pendant la période de congés)</a:t>
            </a:r>
          </a:p>
          <a:p>
            <a:pPr marL="257175" indent="-257175">
              <a:buClr>
                <a:srgbClr val="49B68B"/>
              </a:buClr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Les exonérations fiscales </a:t>
            </a:r>
            <a:r>
              <a:rPr lang="fr-FR" sz="12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(les jours versés au </a:t>
            </a:r>
            <a:r>
              <a:rPr lang="fr-FR" sz="12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PERECOL </a:t>
            </a:r>
            <a:r>
              <a:rPr lang="fr-FR" sz="12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sont exonérés d’impôt sur le revenu)</a:t>
            </a:r>
          </a:p>
        </p:txBody>
      </p:sp>
      <p:sp>
        <p:nvSpPr>
          <p:cNvPr id="8" name="Rogner un rectangle avec un coin diagonal 7"/>
          <p:cNvSpPr/>
          <p:nvPr/>
        </p:nvSpPr>
        <p:spPr>
          <a:xfrm rot="5400000">
            <a:off x="5035263" y="-1262192"/>
            <a:ext cx="1658166" cy="6864087"/>
          </a:xfrm>
          <a:prstGeom prst="snip2DiagRect">
            <a:avLst/>
          </a:prstGeom>
          <a:noFill/>
          <a:ln w="127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3788" y="3390628"/>
            <a:ext cx="5524840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1400" b="1" i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Exemple de transfert de jours issus du CET vers le </a:t>
            </a:r>
            <a:r>
              <a:rPr lang="fr-FR" sz="1400" b="1" i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PERECOL</a:t>
            </a:r>
            <a:endParaRPr lang="fr-FR" sz="1400" b="1" i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63648"/>
              </p:ext>
            </p:extLst>
          </p:nvPr>
        </p:nvGraphicFramePr>
        <p:xfrm>
          <a:off x="2720335" y="3836379"/>
          <a:ext cx="6096838" cy="2002333"/>
        </p:xfrm>
        <a:graphic>
          <a:graphicData uri="http://schemas.openxmlformats.org/drawingml/2006/table">
            <a:tbl>
              <a:tblPr firstRow="1" bandRow="1"/>
              <a:tblGrid>
                <a:gridCol w="1770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0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900" dirty="0" smtClean="0"/>
                        <a:t>Pour 1 000 € de jours issus</a:t>
                      </a:r>
                      <a:r>
                        <a:rPr lang="fr-FR" sz="900" baseline="0" dirty="0" smtClean="0"/>
                        <a:t> du </a:t>
                      </a:r>
                      <a:r>
                        <a:rPr lang="fr-FR" sz="900" dirty="0" smtClean="0"/>
                        <a:t>CET </a:t>
                      </a:r>
                      <a:r>
                        <a:rPr lang="fr-FR" sz="900" baseline="0" dirty="0" smtClean="0"/>
                        <a:t>payés</a:t>
                      </a:r>
                      <a:endParaRPr lang="fr-FR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900" dirty="0" smtClean="0"/>
                        <a:t>Pour 1</a:t>
                      </a:r>
                      <a:r>
                        <a:rPr lang="fr-FR" sz="900" baseline="0" dirty="0" smtClean="0"/>
                        <a:t> 000 € de jours issus du CET transférés dans le PERECOL</a:t>
                      </a:r>
                      <a:endParaRPr lang="fr-FR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900" b="1" dirty="0" smtClean="0">
                          <a:solidFill>
                            <a:schemeClr val="bg1"/>
                          </a:solidFill>
                        </a:rPr>
                        <a:t>Charges salariales</a:t>
                      </a:r>
                      <a:endParaRPr lang="fr-FR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900" b="1" dirty="0" smtClean="0">
                          <a:solidFill>
                            <a:schemeClr val="bg1"/>
                          </a:solidFill>
                        </a:rPr>
                        <a:t>- 230 €</a:t>
                      </a:r>
                      <a:endParaRPr lang="fr-FR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900" b="1" dirty="0" smtClean="0">
                          <a:solidFill>
                            <a:schemeClr val="bg1"/>
                          </a:solidFill>
                        </a:rPr>
                        <a:t>- 145 €</a:t>
                      </a:r>
                      <a:endParaRPr lang="fr-FR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900" b="1" dirty="0" smtClean="0">
                          <a:solidFill>
                            <a:schemeClr val="bg1"/>
                          </a:solidFill>
                        </a:rPr>
                        <a:t>Impôt sur le revenu</a:t>
                      </a:r>
                      <a:endParaRPr lang="fr-FR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900" b="1" dirty="0" smtClean="0">
                          <a:solidFill>
                            <a:schemeClr val="bg1"/>
                          </a:solidFill>
                        </a:rPr>
                        <a:t>- 108 €</a:t>
                      </a:r>
                      <a:endParaRPr lang="fr-FR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900" b="1" dirty="0" smtClean="0">
                          <a:solidFill>
                            <a:schemeClr val="bg1"/>
                          </a:solidFill>
                        </a:rPr>
                        <a:t>Exonération</a:t>
                      </a:r>
                      <a:endParaRPr lang="fr-FR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100" b="1" dirty="0" smtClean="0">
                          <a:solidFill>
                            <a:schemeClr val="tx2"/>
                          </a:solidFill>
                        </a:rPr>
                        <a:t>Sommes perçues</a:t>
                      </a:r>
                      <a:endParaRPr lang="fr-FR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b="1" dirty="0" smtClean="0">
                          <a:solidFill>
                            <a:schemeClr val="tx2"/>
                          </a:solidFill>
                        </a:rPr>
                        <a:t>662 €</a:t>
                      </a:r>
                      <a:endParaRPr lang="fr-FR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b="1" dirty="0" smtClean="0">
                          <a:solidFill>
                            <a:schemeClr val="tx2"/>
                          </a:solidFill>
                        </a:rPr>
                        <a:t>855 €</a:t>
                      </a:r>
                      <a:endParaRPr lang="fr-FR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795578" y="5998917"/>
            <a:ext cx="4320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/>
              </a:rPr>
              <a:t>Hypothèses retenues : charges Salariales : 23% et impôt sur le revenu moyen : 14 %.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2" name="Flowchart: Connector 3"/>
          <p:cNvSpPr/>
          <p:nvPr/>
        </p:nvSpPr>
        <p:spPr>
          <a:xfrm>
            <a:off x="8451441" y="5471512"/>
            <a:ext cx="629162" cy="552593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8408628" y="5583419"/>
            <a:ext cx="748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+ 29 %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11308081" y="6413186"/>
            <a:ext cx="512444" cy="192865"/>
          </a:xfrm>
        </p:spPr>
        <p:txBody>
          <a:bodyPr/>
          <a:lstStyle/>
          <a:p>
            <a:pPr algn="r"/>
            <a:fld id="{03782C43-7533-4CE7-94CC-8F091034FBE1}" type="slidenum">
              <a:rPr lang="fr-FR" smtClean="0">
                <a:solidFill>
                  <a:schemeClr val="tx1"/>
                </a:solidFill>
              </a:rPr>
              <a:pPr algn="r"/>
              <a:t>5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Versements déductibles dans le </a:t>
            </a:r>
            <a:r>
              <a:rPr lang="fr-FR" sz="2400" dirty="0" smtClean="0"/>
              <a:t>PERECOL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807320" y="1488024"/>
            <a:ext cx="3406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Lorsque vous réalisez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versement volontaire,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vous avez le choix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entre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</p:txBody>
      </p:sp>
      <p:grpSp>
        <p:nvGrpSpPr>
          <p:cNvPr id="46" name="Groupe 45"/>
          <p:cNvGrpSpPr/>
          <p:nvPr/>
        </p:nvGrpSpPr>
        <p:grpSpPr>
          <a:xfrm>
            <a:off x="6228175" y="2162348"/>
            <a:ext cx="827999" cy="3762057"/>
            <a:chOff x="5984834" y="2472785"/>
            <a:chExt cx="827999" cy="376205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5984834" y="2472785"/>
              <a:ext cx="827999" cy="720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Shape 2617"/>
            <p:cNvSpPr>
              <a:spLocks noChangeAspect="1"/>
            </p:cNvSpPr>
            <p:nvPr/>
          </p:nvSpPr>
          <p:spPr>
            <a:xfrm>
              <a:off x="6177458" y="2651660"/>
              <a:ext cx="442749" cy="36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  <p:cxnSp>
          <p:nvCxnSpPr>
            <p:cNvPr id="26" name="Connecteur droit 25"/>
            <p:cNvCxnSpPr>
              <a:stCxn id="7" idx="2"/>
            </p:cNvCxnSpPr>
            <p:nvPr/>
          </p:nvCxnSpPr>
          <p:spPr>
            <a:xfrm flipH="1">
              <a:off x="6398832" y="3192784"/>
              <a:ext cx="2" cy="126000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6398832" y="4974842"/>
              <a:ext cx="2" cy="1260000"/>
            </a:xfrm>
            <a:prstGeom prst="line">
              <a:avLst/>
            </a:prstGeom>
            <a:ln w="76200">
              <a:solidFill>
                <a:schemeClr val="accent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843034" y="1487249"/>
            <a:ext cx="3600000" cy="540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A l’entrée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Au moment où l’épargnant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effectue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son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versement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37404" y="4689957"/>
            <a:ext cx="46673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vous sortez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capital récupéré sera soumis à l'impôt sur le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revenu et les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plus-values sont soumises au Prélèvement Forfaitaire Unique (« Flat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»).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vous sortez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rente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rente viagère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 soumise à l’impôt sur le revenu après abattement de 10% et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partie de la rente est soumise aux prélèvements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sociaux.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18802" y="3029631"/>
            <a:ext cx="2952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versements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déductibles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04332" y="3019052"/>
            <a:ext cx="2952000" cy="36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versements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déductibles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84802" y="3468745"/>
            <a:ext cx="3420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Vous pourrez déduire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votre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revenu imposable le montant des versements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volontaires dans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limite de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votre 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enveloppe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épargne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retraite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60123" y="3468745"/>
            <a:ext cx="26404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Vos versements peuvent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aussi être non déductibles du revenu imposable.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43034" y="4095244"/>
            <a:ext cx="3600000" cy="540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la sortie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Au moment où l’épargnant débloque son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Arial" panose="020B0604020202020204" pitchFamily="34" charset="0"/>
              </a:rPr>
              <a:t>épargne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68160" y="4689957"/>
            <a:ext cx="43391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vous sortez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 cas, seules les plus-values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sont soumises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 Prélèvement Forfaitaire Unique (« Flat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»).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 vous sortez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partie de la rente viagère est soumise à l’impôt sur le revenu et aux prélèvements sociaux en fonction de l’âge du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bénéficiaire.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564400" y="2076807"/>
            <a:ext cx="4152190" cy="1138243"/>
            <a:chOff x="4018226" y="2387244"/>
            <a:chExt cx="4152190" cy="1138243"/>
          </a:xfrm>
        </p:grpSpPr>
        <p:sp>
          <p:nvSpPr>
            <p:cNvPr id="11" name="Forme 10"/>
            <p:cNvSpPr/>
            <p:nvPr/>
          </p:nvSpPr>
          <p:spPr>
            <a:xfrm rot="4181214">
              <a:off x="6904189" y="2259260"/>
              <a:ext cx="1138242" cy="1394212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orme 37"/>
            <p:cNvSpPr/>
            <p:nvPr/>
          </p:nvSpPr>
          <p:spPr>
            <a:xfrm rot="17418786" flipH="1">
              <a:off x="4146211" y="2259259"/>
              <a:ext cx="1138242" cy="1394212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5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11308081" y="6413186"/>
            <a:ext cx="512444" cy="192865"/>
          </a:xfrm>
        </p:spPr>
        <p:txBody>
          <a:bodyPr/>
          <a:lstStyle/>
          <a:p>
            <a:pPr algn="r"/>
            <a:fld id="{03782C43-7533-4CE7-94CC-8F091034FBE1}" type="slidenum">
              <a:rPr lang="fr-FR" smtClean="0">
                <a:solidFill>
                  <a:schemeClr val="tx1"/>
                </a:solidFill>
              </a:rPr>
              <a:pPr algn="r"/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gner un rectangle avec un coin diagonal 26"/>
          <p:cNvSpPr/>
          <p:nvPr/>
        </p:nvSpPr>
        <p:spPr>
          <a:xfrm rot="5400000">
            <a:off x="6080706" y="2274890"/>
            <a:ext cx="947756" cy="60433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1">
              <a:alpha val="10000"/>
            </a:schemeClr>
          </a:solidFill>
          <a:ln w="9525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ogner un rectangle avec un coin diagonal 26"/>
          <p:cNvSpPr/>
          <p:nvPr/>
        </p:nvSpPr>
        <p:spPr>
          <a:xfrm rot="5400000">
            <a:off x="6083988" y="1191052"/>
            <a:ext cx="941192" cy="604335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1">
              <a:alpha val="10000"/>
            </a:schemeClr>
          </a:solidFill>
          <a:ln w="9525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Versements déductibles dans le </a:t>
            </a:r>
            <a:r>
              <a:rPr lang="fr-FR" sz="2400" dirty="0" smtClean="0"/>
              <a:t>PERECOL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ogner un rectangle avec un coin diagonal 26"/>
          <p:cNvSpPr/>
          <p:nvPr/>
        </p:nvSpPr>
        <p:spPr>
          <a:xfrm rot="5400000">
            <a:off x="4488560" y="-1504918"/>
            <a:ext cx="1812801" cy="8362607"/>
          </a:xfrm>
          <a:prstGeom prst="snip2DiagRect">
            <a:avLst>
              <a:gd name="adj1" fmla="val 0"/>
              <a:gd name="adj2" fmla="val 18388"/>
            </a:avLst>
          </a:prstGeom>
          <a:solidFill>
            <a:schemeClr val="bg1"/>
          </a:solidFill>
          <a:ln w="9525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9333" y="2073926"/>
            <a:ext cx="75856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versements effectués en année N sont déductibles du revenu imposable de l’année N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versements sont toutefois déductibles dans une limite égale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plus élevé des deux montants suivants :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des revenus d’activité professionnelle N</a:t>
            </a:r>
            <a:r>
              <a:rPr kumimoji="0" lang="fr-FR" sz="1200" b="0" i="0" u="none" strike="noStrike" kern="1200" cap="none" spc="0" normalizeH="0" baseline="-2000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-1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retenus dans la limite de huit fois le plafond annuel de la sécurité sociale de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l'année N</a:t>
            </a:r>
            <a:r>
              <a:rPr kumimoji="0" lang="fr-FR" sz="1200" b="0" i="0" u="none" strike="noStrike" kern="1200" cap="none" spc="0" normalizeH="0" baseline="-2000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 10% du plafond annuel de la sécurité sociale de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l'année N</a:t>
            </a:r>
            <a:r>
              <a:rPr kumimoji="0" lang="fr-FR" sz="1200" b="0" i="0" u="none" strike="noStrike" kern="1200" cap="none" spc="0" normalizeH="0" baseline="-2000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44842" y="1610643"/>
            <a:ext cx="339398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Enveloppe épargne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retraite (salarié)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65912" y="3746813"/>
            <a:ext cx="5910347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Cette limite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doit ensuite être diminuée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éventuels versements effectués en N</a:t>
            </a:r>
            <a:r>
              <a:rPr kumimoji="0" lang="fr-FR" sz="1200" b="0" i="0" u="none" strike="noStrike" kern="1200" cap="none" spc="0" normalizeH="0" baseline="-2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-1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Abondement dans un PERCO ou PERECOL,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Versements obligatoires dans un article 83 ou PERO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Transferts de droits du CET / jours non pris, dans un dispositif retraite entreprise.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S’ajoute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plafonds non utilisés sont conservés et utilisables pendant 3 ans.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Ainsi que les plafonds non utilisés du conjoint ou partenaire lié par un PACS (imposition commune)</a:t>
            </a:r>
          </a:p>
        </p:txBody>
      </p:sp>
      <p:sp>
        <p:nvSpPr>
          <p:cNvPr id="30" name="Moins 29"/>
          <p:cNvSpPr>
            <a:spLocks noChangeAspect="1"/>
          </p:cNvSpPr>
          <p:nvPr/>
        </p:nvSpPr>
        <p:spPr>
          <a:xfrm>
            <a:off x="2411589" y="3963321"/>
            <a:ext cx="720000" cy="720000"/>
          </a:xfrm>
          <a:prstGeom prst="mathMinus">
            <a:avLst>
              <a:gd name="adj1" fmla="val 18902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Plus 30"/>
          <p:cNvSpPr>
            <a:spLocks noChangeAspect="1"/>
          </p:cNvSpPr>
          <p:nvPr/>
        </p:nvSpPr>
        <p:spPr>
          <a:xfrm>
            <a:off x="2411589" y="4936565"/>
            <a:ext cx="720000" cy="720000"/>
          </a:xfrm>
          <a:prstGeom prst="mathPlus">
            <a:avLst>
              <a:gd name="adj1" fmla="val 18902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00576" y="5957432"/>
            <a:ext cx="38571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Plafond annuel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la sécurité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sociale N</a:t>
            </a:r>
            <a:r>
              <a:rPr kumimoji="0" lang="fr-FR" sz="11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-1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(2020)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41 136 €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11308081" y="6413186"/>
            <a:ext cx="512444" cy="192865"/>
          </a:xfrm>
        </p:spPr>
        <p:txBody>
          <a:bodyPr/>
          <a:lstStyle/>
          <a:p>
            <a:pPr algn="r"/>
            <a:fld id="{03782C43-7533-4CE7-94CC-8F091034FBE1}" type="slidenum">
              <a:rPr lang="fr-FR" smtClean="0">
                <a:solidFill>
                  <a:schemeClr val="tx1"/>
                </a:solidFill>
              </a:rPr>
              <a:pPr algn="r"/>
              <a:t>7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2540" y="297826"/>
            <a:ext cx="10420932" cy="449919"/>
          </a:xfrm>
        </p:spPr>
        <p:txBody>
          <a:bodyPr/>
          <a:lstStyle/>
          <a:p>
            <a:r>
              <a:rPr lang="fr-FR" sz="2400" dirty="0" smtClean="0">
                <a:ea typeface="Verdana" panose="020B0604030504040204" pitchFamily="34" charset="0"/>
              </a:rPr>
              <a:t>Fiscalité à l’entrée du PEE/PERECOL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512115" y="1705269"/>
            <a:ext cx="5656047" cy="999126"/>
            <a:chOff x="1512115" y="1705269"/>
            <a:chExt cx="5656047" cy="999126"/>
          </a:xfrm>
        </p:grpSpPr>
        <p:sp>
          <p:nvSpPr>
            <p:cNvPr id="27" name="Rogner un rectangle avec un coin diagonal 26"/>
            <p:cNvSpPr/>
            <p:nvPr/>
          </p:nvSpPr>
          <p:spPr>
            <a:xfrm rot="5400000">
              <a:off x="3920084" y="-543684"/>
              <a:ext cx="840110" cy="5656047"/>
            </a:xfrm>
            <a:prstGeom prst="snip2DiagRect">
              <a:avLst>
                <a:gd name="adj1" fmla="val 0"/>
                <a:gd name="adj2" fmla="val 25737"/>
              </a:avLst>
            </a:prstGeom>
            <a:solidFill>
              <a:schemeClr val="bg1"/>
            </a:solidFill>
            <a:ln w="9525">
              <a:solidFill>
                <a:srgbClr val="001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00206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722360" y="2089991"/>
              <a:ext cx="5302929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L’intéressement, la participation et </a:t>
              </a: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l’abondement ne </a:t>
              </a: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sont pas soumis à l’impôt sur le revenu (IR</a:t>
              </a: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)</a:t>
              </a:r>
              <a:endParaRPr lang="fr-FR" sz="1100" dirty="0"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69204" y="1705269"/>
              <a:ext cx="24319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r>
                <a:rPr lang="fr-FR" sz="1400" b="1" dirty="0">
                  <a:solidFill>
                    <a:srgbClr val="008486"/>
                  </a:solidFill>
                  <a:ea typeface="Verdana" panose="020B0604030504040204" pitchFamily="34" charset="0"/>
                </a:rPr>
                <a:t>Fiscalité à l’entrée du </a:t>
              </a:r>
              <a:r>
                <a:rPr lang="fr-FR" sz="1400" b="1" dirty="0" smtClean="0">
                  <a:solidFill>
                    <a:srgbClr val="008486"/>
                  </a:solidFill>
                  <a:ea typeface="Verdana" panose="020B0604030504040204" pitchFamily="34" charset="0"/>
                </a:rPr>
                <a:t>PEE</a:t>
              </a:r>
              <a:endParaRPr lang="fr-FR" sz="1400" b="1" dirty="0">
                <a:solidFill>
                  <a:srgbClr val="008486"/>
                </a:solidFill>
                <a:ea typeface="Verdana" panose="020B060403050404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069204" y="3420000"/>
            <a:ext cx="5656049" cy="2197446"/>
            <a:chOff x="5750738" y="3508029"/>
            <a:chExt cx="5656049" cy="2197446"/>
          </a:xfrm>
        </p:grpSpPr>
        <p:sp>
          <p:nvSpPr>
            <p:cNvPr id="21" name="Rogner un rectangle avec un coin diagonal 26"/>
            <p:cNvSpPr/>
            <p:nvPr/>
          </p:nvSpPr>
          <p:spPr>
            <a:xfrm rot="5400000">
              <a:off x="7556985" y="1855673"/>
              <a:ext cx="2043555" cy="5656049"/>
            </a:xfrm>
            <a:prstGeom prst="snip2DiagRect">
              <a:avLst>
                <a:gd name="adj1" fmla="val 0"/>
                <a:gd name="adj2" fmla="val 9675"/>
              </a:avLst>
            </a:prstGeom>
            <a:solidFill>
              <a:schemeClr val="bg1"/>
            </a:solidFill>
            <a:ln w="9525">
              <a:solidFill>
                <a:srgbClr val="001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00206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960985" y="3887626"/>
              <a:ext cx="5302929" cy="16158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L’intéressement, la participation et </a:t>
              </a: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l’abondement ne </a:t>
              </a: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sont pas soumis à l’impôt sur le revenu (IR)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endParaRPr lang="fr-FR" sz="1100" dirty="0"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Les jours issus du CET placés dans le </a:t>
              </a: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PERECOL </a:t>
              </a: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sont partiellement exonérés de charges salariales et ne sont pas soumis à l’impôt sur le revenu (IR</a:t>
              </a: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)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endParaRPr lang="fr-FR" sz="1100" dirty="0"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b="1" dirty="0" smtClean="0">
                  <a:ea typeface="Verdana" panose="020B0604030504040204" pitchFamily="34" charset="0"/>
                  <a:cs typeface="Arial" panose="020B0604020202020204" pitchFamily="34" charset="0"/>
                </a:rPr>
                <a:t>Versements </a:t>
              </a:r>
              <a:r>
                <a:rPr lang="fr-FR" sz="1100" b="1" dirty="0">
                  <a:ea typeface="Verdana" panose="020B0604030504040204" pitchFamily="34" charset="0"/>
                  <a:cs typeface="Arial" panose="020B0604020202020204" pitchFamily="34" charset="0"/>
                </a:rPr>
                <a:t>volontaires </a:t>
              </a:r>
              <a:r>
                <a:rPr lang="fr-FR" sz="1100" b="1" dirty="0" smtClean="0">
                  <a:ea typeface="Verdana" panose="020B0604030504040204" pitchFamily="34" charset="0"/>
                  <a:cs typeface="Arial" panose="020B0604020202020204" pitchFamily="34" charset="0"/>
                </a:rPr>
                <a:t>déductibles </a:t>
              </a: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:</a:t>
              </a:r>
            </a:p>
            <a:p>
              <a:pPr marL="214313" indent="-214313" algn="just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Les versements volontaires effectués sur le PERECOL </a:t>
              </a: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dans le respect du Plafond Epargne </a:t>
              </a: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Retraite sont déductibles des revenus imposables</a:t>
              </a:r>
              <a:endParaRPr lang="fr-FR" sz="1100" dirty="0"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07828" y="3508029"/>
              <a:ext cx="29463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r>
                <a:rPr lang="fr-FR" sz="1400" b="1" dirty="0">
                  <a:solidFill>
                    <a:srgbClr val="008486"/>
                  </a:solidFill>
                  <a:ea typeface="Verdana" panose="020B0604030504040204" pitchFamily="34" charset="0"/>
                </a:rPr>
                <a:t>Fiscalité à l’entrée du </a:t>
              </a:r>
              <a:r>
                <a:rPr lang="fr-FR" sz="1400" b="1" dirty="0" smtClean="0">
                  <a:solidFill>
                    <a:srgbClr val="008486"/>
                  </a:solidFill>
                  <a:ea typeface="Verdana" panose="020B0604030504040204" pitchFamily="34" charset="0"/>
                </a:rPr>
                <a:t>PERECOL</a:t>
              </a:r>
              <a:endParaRPr lang="fr-FR" sz="1400" b="1" dirty="0">
                <a:solidFill>
                  <a:srgbClr val="008486"/>
                </a:solidFill>
                <a:ea typeface="Verdana" panose="020B0604030504040204" pitchFamily="34" charset="0"/>
              </a:endParaRPr>
            </a:p>
          </p:txBody>
        </p:sp>
      </p:grpSp>
      <p:sp>
        <p:nvSpPr>
          <p:cNvPr id="11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11308081" y="6413186"/>
            <a:ext cx="512444" cy="192865"/>
          </a:xfrm>
        </p:spPr>
        <p:txBody>
          <a:bodyPr/>
          <a:lstStyle/>
          <a:p>
            <a:pPr algn="r"/>
            <a:fld id="{03782C43-7533-4CE7-94CC-8F091034FBE1}" type="slidenum">
              <a:rPr lang="fr-FR" smtClean="0">
                <a:solidFill>
                  <a:schemeClr val="tx1"/>
                </a:solidFill>
              </a:rPr>
              <a:pPr algn="r"/>
              <a:t>8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3" r="29850"/>
          <a:stretch/>
        </p:blipFill>
        <p:spPr>
          <a:xfrm>
            <a:off x="8134662" y="1074666"/>
            <a:ext cx="3173419" cy="52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gner un rectangle avec un coin diagonal 26"/>
          <p:cNvSpPr/>
          <p:nvPr/>
        </p:nvSpPr>
        <p:spPr>
          <a:xfrm rot="5400000">
            <a:off x="8866461" y="113244"/>
            <a:ext cx="1729569" cy="3498592"/>
          </a:xfrm>
          <a:prstGeom prst="snip2DiagRect">
            <a:avLst>
              <a:gd name="adj1" fmla="val 0"/>
              <a:gd name="adj2" fmla="val 25737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14487" y="1289266"/>
            <a:ext cx="330898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008486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Le PERECOL présente une structure en 3 compartiments.</a:t>
            </a:r>
          </a:p>
          <a:p>
            <a:endParaRPr lang="fr-FR" sz="11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fr-FR" sz="1100" dirty="0" smtClean="0">
                <a:ea typeface="Verdana" panose="020B0604030504040204" pitchFamily="34" charset="0"/>
                <a:cs typeface="Arial" panose="020B0604020202020204" pitchFamily="34" charset="0"/>
              </a:rPr>
              <a:t>Chaque compartiment correspond à la provenance des fonds et suit une fiscalité et des règles de sortie qui lui sont propres.</a:t>
            </a:r>
            <a:endParaRPr lang="fr-FR" sz="11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2540" y="297826"/>
            <a:ext cx="10420932" cy="449919"/>
          </a:xfrm>
        </p:spPr>
        <p:txBody>
          <a:bodyPr/>
          <a:lstStyle/>
          <a:p>
            <a:r>
              <a:rPr lang="fr-FR" sz="2400" dirty="0" smtClean="0">
                <a:ea typeface="Verdana" panose="020B0604030504040204" pitchFamily="34" charset="0"/>
              </a:rPr>
              <a:t>Fiscalité en sortie du PEE / PERECOL </a:t>
            </a:r>
            <a:r>
              <a:rPr lang="fr-FR" sz="2400" dirty="0">
                <a:ea typeface="Verdana" panose="020B0604030504040204" pitchFamily="34" charset="0"/>
              </a:rPr>
              <a:t>: capital et/ou rente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1" name="Rogner un rectangle avec un coin diagonal 26"/>
          <p:cNvSpPr/>
          <p:nvPr/>
        </p:nvSpPr>
        <p:spPr>
          <a:xfrm rot="5400000">
            <a:off x="4460049" y="-1002435"/>
            <a:ext cx="3636761" cy="10769661"/>
          </a:xfrm>
          <a:prstGeom prst="snip2DiagRect">
            <a:avLst>
              <a:gd name="adj1" fmla="val 0"/>
              <a:gd name="adj2" fmla="val 9675"/>
            </a:avLst>
          </a:prstGeom>
          <a:solidFill>
            <a:schemeClr val="bg1"/>
          </a:solidFill>
          <a:ln w="9525"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206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020542" y="5352255"/>
            <a:ext cx="4265877" cy="643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59628" y="2410124"/>
            <a:ext cx="29463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r>
              <a:rPr lang="fr-FR" sz="1400" b="1" dirty="0">
                <a:solidFill>
                  <a:srgbClr val="008486"/>
                </a:solidFill>
                <a:ea typeface="Verdana" panose="020B0604030504040204" pitchFamily="34" charset="0"/>
              </a:rPr>
              <a:t>Fiscalité à </a:t>
            </a:r>
            <a:r>
              <a:rPr lang="fr-FR" sz="1400" b="1" dirty="0" smtClean="0">
                <a:solidFill>
                  <a:srgbClr val="008486"/>
                </a:solidFill>
                <a:ea typeface="Verdana" panose="020B0604030504040204" pitchFamily="34" charset="0"/>
              </a:rPr>
              <a:t>la sortie </a:t>
            </a:r>
            <a:r>
              <a:rPr lang="fr-FR" sz="1400" b="1" dirty="0">
                <a:solidFill>
                  <a:srgbClr val="008486"/>
                </a:solidFill>
                <a:ea typeface="Verdana" panose="020B0604030504040204" pitchFamily="34" charset="0"/>
              </a:rPr>
              <a:t>du </a:t>
            </a:r>
            <a:r>
              <a:rPr lang="fr-FR" sz="1400" b="1" dirty="0" smtClean="0">
                <a:solidFill>
                  <a:srgbClr val="008486"/>
                </a:solidFill>
                <a:ea typeface="Verdana" panose="020B0604030504040204" pitchFamily="34" charset="0"/>
              </a:rPr>
              <a:t>PERECOL</a:t>
            </a:r>
            <a:endParaRPr lang="fr-FR" sz="1400" b="1" dirty="0">
              <a:solidFill>
                <a:srgbClr val="008486"/>
              </a:solidFill>
              <a:ea typeface="Verdana" panose="020B0604030504040204" pitchFamily="34" charset="0"/>
            </a:endParaRPr>
          </a:p>
        </p:txBody>
      </p:sp>
      <p:grpSp>
        <p:nvGrpSpPr>
          <p:cNvPr id="105" name="Groupe 104"/>
          <p:cNvGrpSpPr/>
          <p:nvPr/>
        </p:nvGrpSpPr>
        <p:grpSpPr>
          <a:xfrm>
            <a:off x="1580143" y="1094346"/>
            <a:ext cx="5513174" cy="999126"/>
            <a:chOff x="1102539" y="1334503"/>
            <a:chExt cx="5513174" cy="999126"/>
          </a:xfrm>
        </p:grpSpPr>
        <p:sp>
          <p:nvSpPr>
            <p:cNvPr id="27" name="Rogner un rectangle avec un coin diagonal 26"/>
            <p:cNvSpPr/>
            <p:nvPr/>
          </p:nvSpPr>
          <p:spPr>
            <a:xfrm rot="5400000">
              <a:off x="3141320" y="-545262"/>
              <a:ext cx="840110" cy="4917671"/>
            </a:xfrm>
            <a:prstGeom prst="snip2DiagRect">
              <a:avLst>
                <a:gd name="adj1" fmla="val 0"/>
                <a:gd name="adj2" fmla="val 25737"/>
              </a:avLst>
            </a:prstGeom>
            <a:solidFill>
              <a:schemeClr val="bg1"/>
            </a:solidFill>
            <a:ln w="9525">
              <a:solidFill>
                <a:srgbClr val="0015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srgbClr val="00206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612571" y="1719225"/>
              <a:ext cx="4003142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ea typeface="Verdana" panose="020B0604030504040204" pitchFamily="34" charset="0"/>
                  <a:cs typeface="Arial" panose="020B0604020202020204" pitchFamily="34" charset="0"/>
                </a:rPr>
                <a:t>Capital</a:t>
              </a: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 : Exonéré d’impôt sur le revenu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r>
                <a:rPr lang="fr-FR" sz="1100" dirty="0">
                  <a:ea typeface="Verdana" panose="020B0604030504040204" pitchFamily="34" charset="0"/>
                  <a:cs typeface="Arial" panose="020B0604020202020204" pitchFamily="34" charset="0"/>
                </a:rPr>
                <a:t>Plus-values : Prélèvements sociaux de 17,2 %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</a:pPr>
              <a:endParaRPr lang="fr-FR" sz="1100" dirty="0"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59628" y="1334503"/>
              <a:ext cx="24319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r>
                <a:rPr lang="fr-FR" sz="1400" b="1" dirty="0">
                  <a:solidFill>
                    <a:srgbClr val="008486"/>
                  </a:solidFill>
                  <a:ea typeface="Verdana" panose="020B0604030504040204" pitchFamily="34" charset="0"/>
                </a:rPr>
                <a:t>Fiscalité à </a:t>
              </a:r>
              <a:r>
                <a:rPr lang="fr-FR" sz="1400" b="1" dirty="0" smtClean="0">
                  <a:solidFill>
                    <a:srgbClr val="008486"/>
                  </a:solidFill>
                  <a:ea typeface="Verdana" panose="020B0604030504040204" pitchFamily="34" charset="0"/>
                </a:rPr>
                <a:t>la sortie </a:t>
              </a:r>
              <a:r>
                <a:rPr lang="fr-FR" sz="1400" b="1" dirty="0">
                  <a:solidFill>
                    <a:srgbClr val="008486"/>
                  </a:solidFill>
                  <a:ea typeface="Verdana" panose="020B0604030504040204" pitchFamily="34" charset="0"/>
                </a:rPr>
                <a:t>du </a:t>
              </a:r>
              <a:r>
                <a:rPr lang="fr-FR" sz="1400" b="1" dirty="0" smtClean="0">
                  <a:solidFill>
                    <a:srgbClr val="008486"/>
                  </a:solidFill>
                  <a:ea typeface="Verdana" panose="020B0604030504040204" pitchFamily="34" charset="0"/>
                </a:rPr>
                <a:t>PEE</a:t>
              </a:r>
              <a:endParaRPr lang="fr-FR" sz="1400" b="1" dirty="0">
                <a:solidFill>
                  <a:srgbClr val="008486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20716834">
              <a:off x="1166935" y="1741495"/>
              <a:ext cx="9853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1200" b="1" dirty="0">
                  <a:solidFill>
                    <a:srgbClr val="FF0000"/>
                  </a:solidFill>
                </a:rPr>
                <a:t>Sortie en Capital</a:t>
              </a:r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9071745" y="2715219"/>
            <a:ext cx="2369947" cy="1949605"/>
            <a:chOff x="9071745" y="3048594"/>
            <a:chExt cx="2369947" cy="1949605"/>
          </a:xfrm>
        </p:grpSpPr>
        <p:sp>
          <p:nvSpPr>
            <p:cNvPr id="17" name="Rogner un rectangle avec un coin diagonal 26"/>
            <p:cNvSpPr/>
            <p:nvPr/>
          </p:nvSpPr>
          <p:spPr>
            <a:xfrm rot="5400000">
              <a:off x="10040719" y="2679995"/>
              <a:ext cx="432000" cy="2369947"/>
            </a:xfrm>
            <a:prstGeom prst="snip2DiagRect">
              <a:avLst>
                <a:gd name="adj1" fmla="val 0"/>
                <a:gd name="adj2" fmla="val 2573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COMPARTIMENT  3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ogner un rectangle avec un coin diagonal 26"/>
            <p:cNvSpPr/>
            <p:nvPr/>
          </p:nvSpPr>
          <p:spPr>
            <a:xfrm rot="5400000">
              <a:off x="10040719" y="3243754"/>
              <a:ext cx="432000" cy="2369947"/>
            </a:xfrm>
            <a:prstGeom prst="snip2DiagRect">
              <a:avLst>
                <a:gd name="adj1" fmla="val 0"/>
                <a:gd name="adj2" fmla="val 2573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fr-FR" sz="1000" dirty="0" smtClean="0">
                  <a:solidFill>
                    <a:schemeClr val="tx1"/>
                  </a:solidFill>
                </a:rPr>
                <a:t>Versements obligatoires (entreprise) sur des anciens Article 83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  <p:sp>
          <p:nvSpPr>
            <p:cNvPr id="30" name="Rogner un rectangle avec un coin diagonal 26"/>
            <p:cNvSpPr/>
            <p:nvPr/>
          </p:nvSpPr>
          <p:spPr>
            <a:xfrm rot="5400000">
              <a:off x="10148719" y="3705225"/>
              <a:ext cx="216000" cy="2369947"/>
            </a:xfrm>
            <a:prstGeom prst="snip2DiagRect">
              <a:avLst>
                <a:gd name="adj1" fmla="val 0"/>
                <a:gd name="adj2" fmla="val 2573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000" b="1" dirty="0" smtClean="0">
                  <a:solidFill>
                    <a:schemeClr val="bg1"/>
                  </a:solidFill>
                </a:rPr>
                <a:t>RENTE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Triangle isocèle 82"/>
            <p:cNvSpPr>
              <a:spLocks/>
            </p:cNvSpPr>
            <p:nvPr/>
          </p:nvSpPr>
          <p:spPr>
            <a:xfrm flipV="1">
              <a:off x="10152319" y="3464022"/>
              <a:ext cx="208800" cy="108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289213" y="3048594"/>
              <a:ext cx="19350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276272"/>
                  </a:solidFill>
                  <a:ea typeface="Verdana" panose="020B0604030504040204" pitchFamily="34" charset="0"/>
                </a:rPr>
                <a:t>Uniquement transfert d’anciens article 83</a:t>
              </a:r>
              <a:endParaRPr lang="fr-FR" sz="1000" b="1" dirty="0">
                <a:solidFill>
                  <a:srgbClr val="276272"/>
                </a:solidFill>
                <a:ea typeface="Verdana" panose="020B0604030504040204" pitchFamily="34" charset="0"/>
              </a:endParaRPr>
            </a:p>
          </p:txBody>
        </p:sp>
      </p:grpSp>
      <p:sp>
        <p:nvSpPr>
          <p:cNvPr id="13" name="Rogner un rectangle avec un coin diagonal 26"/>
          <p:cNvSpPr/>
          <p:nvPr/>
        </p:nvSpPr>
        <p:spPr>
          <a:xfrm rot="5400000">
            <a:off x="3320271" y="1965592"/>
            <a:ext cx="432000" cy="3132000"/>
          </a:xfrm>
          <a:prstGeom prst="snip2DiagRect">
            <a:avLst>
              <a:gd name="adj1" fmla="val 0"/>
              <a:gd name="adj2" fmla="val 2573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COMPARTIMENT  1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8" name="Rogner un rectangle avec un coin diagonal 26"/>
          <p:cNvSpPr/>
          <p:nvPr/>
        </p:nvSpPr>
        <p:spPr>
          <a:xfrm rot="5400000">
            <a:off x="3320271" y="2529350"/>
            <a:ext cx="432000" cy="3132000"/>
          </a:xfrm>
          <a:prstGeom prst="snip2DiagRect">
            <a:avLst>
              <a:gd name="adj1" fmla="val 0"/>
              <a:gd name="adj2" fmla="val 257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Versement volontaires de l’épargnant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Déductibles ou non-déductibles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" name="Rogner un rectangle avec un coin diagonal 26"/>
          <p:cNvSpPr/>
          <p:nvPr/>
        </p:nvSpPr>
        <p:spPr>
          <a:xfrm rot="5400000">
            <a:off x="3428271" y="2990822"/>
            <a:ext cx="216000" cy="3132000"/>
          </a:xfrm>
          <a:prstGeom prst="snip2DiagRect">
            <a:avLst>
              <a:gd name="adj1" fmla="val 0"/>
              <a:gd name="adj2" fmla="val 2573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CAPITAL</a:t>
            </a:r>
            <a:r>
              <a:rPr lang="fr-FR" sz="1000" dirty="0" smtClean="0">
                <a:solidFill>
                  <a:schemeClr val="bg1"/>
                </a:solidFill>
              </a:rPr>
              <a:t> et/ou </a:t>
            </a:r>
            <a:r>
              <a:rPr lang="fr-FR" sz="1000" b="1" dirty="0" smtClean="0">
                <a:solidFill>
                  <a:schemeClr val="bg1"/>
                </a:solidFill>
              </a:rPr>
              <a:t>RENTE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6" name="Triangle isocèle 5"/>
          <p:cNvSpPr>
            <a:spLocks/>
          </p:cNvSpPr>
          <p:nvPr/>
        </p:nvSpPr>
        <p:spPr>
          <a:xfrm flipV="1">
            <a:off x="3431871" y="3130647"/>
            <a:ext cx="208800" cy="108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2568765" y="2715219"/>
            <a:ext cx="1935013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8486"/>
                </a:solidFill>
                <a:ea typeface="Verdana" panose="020B0604030504040204" pitchFamily="34" charset="0"/>
              </a:rPr>
              <a:t>Versements volontaires Transfert PERP / Madelin</a:t>
            </a:r>
            <a:endParaRPr lang="fr-FR" sz="1000" b="1" dirty="0">
              <a:solidFill>
                <a:srgbClr val="008486"/>
              </a:solidFill>
              <a:ea typeface="Verdana" panose="020B060403050404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533055" y="4692545"/>
            <a:ext cx="0" cy="1260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gner un rectangle avec un coin diagonal 26"/>
          <p:cNvSpPr/>
          <p:nvPr/>
        </p:nvSpPr>
        <p:spPr>
          <a:xfrm rot="5400000">
            <a:off x="6880533" y="1965594"/>
            <a:ext cx="432000" cy="3132000"/>
          </a:xfrm>
          <a:prstGeom prst="snip2DiagRect">
            <a:avLst>
              <a:gd name="adj1" fmla="val 0"/>
              <a:gd name="adj2" fmla="val 2573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COMPARTIMENT  2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9" name="Rogner un rectangle avec un coin diagonal 26"/>
          <p:cNvSpPr/>
          <p:nvPr/>
        </p:nvSpPr>
        <p:spPr>
          <a:xfrm rot="5400000">
            <a:off x="6880533" y="2529353"/>
            <a:ext cx="432000" cy="3132000"/>
          </a:xfrm>
          <a:prstGeom prst="snip2DiagRect">
            <a:avLst>
              <a:gd name="adj1" fmla="val 0"/>
              <a:gd name="adj2" fmla="val 2573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Intéressement, Participation, Abondement, 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ancien PERCO et CET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" name="Rogner un rectangle avec un coin diagonal 26"/>
          <p:cNvSpPr/>
          <p:nvPr/>
        </p:nvSpPr>
        <p:spPr>
          <a:xfrm rot="5400000">
            <a:off x="6988533" y="2990824"/>
            <a:ext cx="216000" cy="3132000"/>
          </a:xfrm>
          <a:prstGeom prst="snip2DiagRect">
            <a:avLst>
              <a:gd name="adj1" fmla="val 0"/>
              <a:gd name="adj2" fmla="val 2573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CAPITAL</a:t>
            </a:r>
            <a:r>
              <a:rPr lang="fr-FR" sz="1000" dirty="0" smtClean="0">
                <a:solidFill>
                  <a:schemeClr val="bg1"/>
                </a:solidFill>
              </a:rPr>
              <a:t> et/ou </a:t>
            </a:r>
            <a:r>
              <a:rPr lang="fr-FR" sz="1000" b="1" dirty="0" smtClean="0">
                <a:solidFill>
                  <a:schemeClr val="bg1"/>
                </a:solidFill>
              </a:rPr>
              <a:t>RENTE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80" name="Triangle isocèle 79"/>
          <p:cNvSpPr>
            <a:spLocks/>
          </p:cNvSpPr>
          <p:nvPr/>
        </p:nvSpPr>
        <p:spPr>
          <a:xfrm flipV="1">
            <a:off x="6992133" y="3130647"/>
            <a:ext cx="208800" cy="108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6020209" y="2715219"/>
            <a:ext cx="215264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7AB7BD"/>
                </a:solidFill>
                <a:ea typeface="Verdana" panose="020B0604030504040204" pitchFamily="34" charset="0"/>
              </a:rPr>
              <a:t>Versements d’épargne salariale</a:t>
            </a:r>
          </a:p>
          <a:p>
            <a:pPr algn="ctr"/>
            <a:r>
              <a:rPr lang="fr-FR" sz="1000" b="1" dirty="0" smtClean="0">
                <a:solidFill>
                  <a:srgbClr val="7AB7BD"/>
                </a:solidFill>
                <a:ea typeface="Verdana" panose="020B0604030504040204" pitchFamily="34" charset="0"/>
              </a:rPr>
              <a:t>Transfert d’anciens PERCO</a:t>
            </a:r>
            <a:endParaRPr lang="fr-FR" sz="1000" b="1" dirty="0">
              <a:solidFill>
                <a:srgbClr val="7AB7BD"/>
              </a:solidFill>
              <a:ea typeface="Verdana" panose="020B0604030504040204" pitchFamily="34" charset="0"/>
            </a:endParaRPr>
          </a:p>
        </p:txBody>
      </p:sp>
      <p:cxnSp>
        <p:nvCxnSpPr>
          <p:cNvPr id="88" name="Connecteur droit 87"/>
          <p:cNvCxnSpPr/>
          <p:nvPr/>
        </p:nvCxnSpPr>
        <p:spPr>
          <a:xfrm>
            <a:off x="7093317" y="4702070"/>
            <a:ext cx="0" cy="5400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5524501" y="4718951"/>
            <a:ext cx="15765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800" b="1" dirty="0" smtClean="0">
                <a:ea typeface="Verdana" panose="020B0604030504040204" pitchFamily="34" charset="0"/>
                <a:cs typeface="Arial" panose="020B0604020202020204" pitchFamily="34" charset="0"/>
              </a:rPr>
              <a:t>Capital : </a:t>
            </a:r>
            <a:r>
              <a:rPr lang="fr-FR" sz="800" dirty="0" smtClean="0">
                <a:ea typeface="Verdana" panose="020B0604030504040204" pitchFamily="34" charset="0"/>
                <a:cs typeface="Arial" panose="020B0604020202020204" pitchFamily="34" charset="0"/>
              </a:rPr>
              <a:t>Exonéré </a:t>
            </a:r>
            <a: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  <a:t>d’impôt sur le revenu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800" b="1" dirty="0">
                <a:ea typeface="Verdana" panose="020B0604030504040204" pitchFamily="34" charset="0"/>
                <a:cs typeface="Arial" panose="020B0604020202020204" pitchFamily="34" charset="0"/>
              </a:rPr>
              <a:t>Plus-values : </a:t>
            </a:r>
            <a: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  <a:t>Prélèvements sociaux de 17,2 </a:t>
            </a:r>
            <a:r>
              <a:rPr lang="fr-FR" sz="800" dirty="0" smtClean="0"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fr-FR" sz="8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7101005" y="4718951"/>
            <a:ext cx="1866260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800" b="1" dirty="0">
                <a:ea typeface="Verdana" panose="020B0604030504040204" pitchFamily="34" charset="0"/>
                <a:cs typeface="Arial" panose="020B0604020202020204" pitchFamily="34" charset="0"/>
              </a:rPr>
              <a:t>Rente viagère à titre </a:t>
            </a:r>
            <a:r>
              <a:rPr lang="fr-FR" sz="800" b="1" dirty="0" smtClean="0">
                <a:ea typeface="Verdana" panose="020B0604030504040204" pitchFamily="34" charset="0"/>
                <a:cs typeface="Arial" panose="020B0604020202020204" pitchFamily="34" charset="0"/>
              </a:rPr>
              <a:t>Onéreux :</a:t>
            </a:r>
            <a:endParaRPr lang="fr-FR" sz="800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  <a:t>Rente partiellement imposable à l’impôt sur le revenu en fonction de l’âge du </a:t>
            </a:r>
            <a:r>
              <a:rPr lang="fr-FR" sz="800" dirty="0" smtClean="0">
                <a:ea typeface="Verdana" panose="020B0604030504040204" pitchFamily="34" charset="0"/>
                <a:cs typeface="Arial" panose="020B0604020202020204" pitchFamily="34" charset="0"/>
              </a:rPr>
              <a:t>bénéficiaire (*)</a:t>
            </a:r>
            <a:endParaRPr lang="fr-FR" sz="8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9071745" y="4718951"/>
            <a:ext cx="2408797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800" b="1" dirty="0">
                <a:ea typeface="Verdana" panose="020B0604030504040204" pitchFamily="34" charset="0"/>
                <a:cs typeface="Arial" panose="020B0604020202020204" pitchFamily="34" charset="0"/>
              </a:rPr>
              <a:t>Rente Viagère à Titre Gratuit </a:t>
            </a:r>
            <a:r>
              <a:rPr lang="fr-FR" sz="800" b="1" dirty="0" smtClean="0"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800" dirty="0" smtClean="0">
                <a:ea typeface="Verdana" panose="020B0604030504040204" pitchFamily="34" charset="0"/>
                <a:cs typeface="Arial" panose="020B0604020202020204" pitchFamily="34" charset="0"/>
              </a:rPr>
              <a:t>Rente </a:t>
            </a:r>
            <a: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  <a:t>totalement imposable à l’impôt sur le revenu après abattement de 10 %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fr-FR" sz="8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943101" y="4718951"/>
            <a:ext cx="161116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800" b="1" dirty="0" smtClean="0">
                <a:ea typeface="Verdana" panose="020B0604030504040204" pitchFamily="34" charset="0"/>
                <a:cs typeface="Arial" panose="020B0604020202020204" pitchFamily="34" charset="0"/>
              </a:rPr>
              <a:t>Capital : </a:t>
            </a:r>
            <a:r>
              <a:rPr lang="fr-FR" sz="800" dirty="0" smtClean="0">
                <a:ea typeface="Verdana" panose="020B0604030504040204" pitchFamily="34" charset="0"/>
                <a:cs typeface="Arial" panose="020B0604020202020204" pitchFamily="34" charset="0"/>
              </a:rPr>
              <a:t>Impôt </a:t>
            </a:r>
            <a: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  <a:t>sur le revenu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800" b="1" dirty="0">
                <a:ea typeface="Verdana" panose="020B0604030504040204" pitchFamily="34" charset="0"/>
                <a:cs typeface="Arial" panose="020B0604020202020204" pitchFamily="34" charset="0"/>
              </a:rPr>
              <a:t>Plus-values : </a:t>
            </a:r>
            <a:r>
              <a:rPr lang="fr-FR" sz="800" dirty="0" smtClean="0">
                <a:ea typeface="Verdana" panose="020B0604030504040204" pitchFamily="34" charset="0"/>
                <a:cs typeface="Arial" panose="020B0604020202020204" pitchFamily="34" charset="0"/>
              </a:rPr>
              <a:t>Flat taxe 30 %</a:t>
            </a:r>
            <a:endParaRPr lang="fr-FR" sz="8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8000" indent="-108000">
              <a:spcAft>
                <a:spcPts val="2200"/>
              </a:spcAft>
              <a:buFont typeface="Arial" panose="020B0604020202020204" pitchFamily="34" charset="0"/>
              <a:buChar char="•"/>
            </a:pPr>
            <a:endParaRPr lang="fr-FR" sz="8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800" b="1" dirty="0" smtClean="0">
                <a:ea typeface="Verdana" panose="020B0604030504040204" pitchFamily="34" charset="0"/>
                <a:cs typeface="Arial" panose="020B0604020202020204" pitchFamily="34" charset="0"/>
              </a:rPr>
              <a:t>Capital </a:t>
            </a:r>
            <a:r>
              <a:rPr lang="fr-FR" sz="800" b="1" dirty="0"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  <a:t>Exonéré d’impôt sur le revenu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800" b="1" dirty="0">
                <a:ea typeface="Verdana" panose="020B0604030504040204" pitchFamily="34" charset="0"/>
                <a:cs typeface="Arial" panose="020B0604020202020204" pitchFamily="34" charset="0"/>
              </a:rPr>
              <a:t>Plus-values : </a:t>
            </a:r>
            <a:r>
              <a:rPr lang="fr-FR" sz="800" dirty="0" smtClean="0">
                <a:ea typeface="Verdana" panose="020B0604030504040204" pitchFamily="34" charset="0"/>
                <a:cs typeface="Arial" panose="020B0604020202020204" pitchFamily="34" charset="0"/>
              </a:rPr>
              <a:t>Flat taxe 30 </a:t>
            </a:r>
            <a: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fr-FR" sz="8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587457" y="5818300"/>
            <a:ext cx="58394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(*) </a:t>
            </a:r>
            <a:r>
              <a:rPr lang="fr-FR" sz="800" dirty="0"/>
              <a:t>70% de la rente est </a:t>
            </a:r>
            <a:r>
              <a:rPr lang="fr-FR" sz="800" dirty="0" smtClean="0"/>
              <a:t>fiscalisée si -</a:t>
            </a:r>
            <a:r>
              <a:rPr lang="fr-FR" sz="800" dirty="0"/>
              <a:t>50 ans, 50 % si entre 50 et 59 ans, 40 % si entre 60 et 69 ans, 30 % à partir de 70 ans.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3542625" y="4718951"/>
            <a:ext cx="1772369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800" b="1" dirty="0" smtClean="0">
                <a:ea typeface="Verdana" panose="020B0604030504040204" pitchFamily="34" charset="0"/>
                <a:cs typeface="Arial" panose="020B0604020202020204" pitchFamily="34" charset="0"/>
              </a:rPr>
              <a:t>Rente</a:t>
            </a:r>
            <a:r>
              <a:rPr lang="fr-FR" sz="800" b="1" dirty="0">
                <a:ea typeface="Verdana" panose="020B0604030504040204" pitchFamily="34" charset="0"/>
                <a:cs typeface="Arial" panose="020B0604020202020204" pitchFamily="34" charset="0"/>
              </a:rPr>
              <a:t> Viagère à Titre </a:t>
            </a:r>
            <a:r>
              <a:rPr lang="fr-FR" sz="800" b="1" dirty="0" smtClean="0">
                <a:ea typeface="Verdana" panose="020B0604030504040204" pitchFamily="34" charset="0"/>
                <a:cs typeface="Arial" panose="020B0604020202020204" pitchFamily="34" charset="0"/>
              </a:rPr>
              <a:t>Gratuit :</a:t>
            </a:r>
            <a:endParaRPr lang="fr-FR" sz="800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  <a:t>Rente totalement imposable à l’impôt sur le revenu après abattement de 10 </a:t>
            </a:r>
            <a:r>
              <a:rPr lang="fr-FR" sz="800" dirty="0" smtClean="0"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  <a:p>
            <a:endParaRPr lang="fr-FR" sz="8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800" b="1" dirty="0" smtClean="0">
                <a:ea typeface="Verdana" panose="020B0604030504040204" pitchFamily="34" charset="0"/>
                <a:cs typeface="Arial" panose="020B0604020202020204" pitchFamily="34" charset="0"/>
              </a:rPr>
              <a:t>Rente</a:t>
            </a:r>
            <a:r>
              <a:rPr lang="fr-FR" sz="800" b="1" dirty="0">
                <a:ea typeface="Verdana" panose="020B0604030504040204" pitchFamily="34" charset="0"/>
                <a:cs typeface="Arial" panose="020B0604020202020204" pitchFamily="34" charset="0"/>
              </a:rPr>
              <a:t> Viagère à Titre </a:t>
            </a:r>
            <a:r>
              <a:rPr lang="fr-FR" sz="800" b="1" dirty="0" smtClean="0">
                <a:ea typeface="Verdana" panose="020B0604030504040204" pitchFamily="34" charset="0"/>
                <a:cs typeface="Arial" panose="020B0604020202020204" pitchFamily="34" charset="0"/>
              </a:rPr>
              <a:t>Onéreux :</a:t>
            </a:r>
            <a:endParaRPr lang="fr-FR" sz="800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  <a:t>Rente partiellement imposable à l’impôt sur le revenu en fonction de l’âge du </a:t>
            </a:r>
            <a:r>
              <a:rPr lang="fr-FR" sz="800" dirty="0" smtClean="0">
                <a:ea typeface="Verdana" panose="020B0604030504040204" pitchFamily="34" charset="0"/>
                <a:cs typeface="Arial" panose="020B0604020202020204" pitchFamily="34" charset="0"/>
              </a:rPr>
              <a:t>bénéficiaire (*)</a:t>
            </a:r>
            <a:endParaRPr lang="fr-FR" sz="8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063947" y="4809334"/>
            <a:ext cx="762341" cy="33855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fr-FR" sz="800" b="1" dirty="0">
                <a:ea typeface="Verdana" panose="020B0604030504040204" pitchFamily="34" charset="0"/>
                <a:cs typeface="Arial" panose="020B0604020202020204" pitchFamily="34" charset="0"/>
              </a:rPr>
              <a:t>Versements déductibles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049117" y="5508529"/>
            <a:ext cx="792000" cy="33855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fr-FR" sz="800" b="1" dirty="0">
                <a:ea typeface="Verdana" panose="020B0604030504040204" pitchFamily="34" charset="0"/>
                <a:cs typeface="Arial" panose="020B0604020202020204" pitchFamily="34" charset="0"/>
              </a:rPr>
              <a:t>Versements non-déductibles</a:t>
            </a:r>
          </a:p>
        </p:txBody>
      </p:sp>
      <p:sp>
        <p:nvSpPr>
          <p:cNvPr id="118" name="Espace réservé du numéro de diapositive 1"/>
          <p:cNvSpPr>
            <a:spLocks noGrp="1"/>
          </p:cNvSpPr>
          <p:nvPr>
            <p:ph type="sldNum" sz="quarter" idx="17"/>
          </p:nvPr>
        </p:nvSpPr>
        <p:spPr>
          <a:xfrm>
            <a:off x="11308081" y="6413186"/>
            <a:ext cx="512444" cy="192865"/>
          </a:xfrm>
        </p:spPr>
        <p:txBody>
          <a:bodyPr/>
          <a:lstStyle/>
          <a:p>
            <a:pPr algn="r"/>
            <a:fld id="{03782C43-7533-4CE7-94CC-8F091034FBE1}" type="slidenum">
              <a:rPr lang="fr-FR" smtClean="0">
                <a:solidFill>
                  <a:schemeClr val="tx1"/>
                </a:solidFill>
              </a:rPr>
              <a:pPr algn="r"/>
              <a:t>9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C 2">
      <a:dk1>
        <a:srgbClr val="231F20"/>
      </a:dk1>
      <a:lt1>
        <a:sysClr val="window" lastClr="FFFFFF"/>
      </a:lt1>
      <a:dk2>
        <a:srgbClr val="1E439B"/>
      </a:dk2>
      <a:lt2>
        <a:srgbClr val="E63911"/>
      </a:lt2>
      <a:accent1>
        <a:srgbClr val="008486"/>
      </a:accent1>
      <a:accent2>
        <a:srgbClr val="7AB7BD"/>
      </a:accent2>
      <a:accent3>
        <a:srgbClr val="276272"/>
      </a:accent3>
      <a:accent4>
        <a:srgbClr val="3C8ED0"/>
      </a:accent4>
      <a:accent5>
        <a:srgbClr val="50BB74"/>
      </a:accent5>
      <a:accent6>
        <a:srgbClr val="49AE54"/>
      </a:accent6>
      <a:hlink>
        <a:srgbClr val="1E439B"/>
      </a:hlink>
      <a:folHlink>
        <a:srgbClr val="1E43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7" id="{4279C099-0C56-B949-A7B2-8B019E89188C}" vid="{0D748828-61DB-5F42-BA63-7782C3AE9E8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Masque_CIC_Epargne_Salariale_16_9</Template>
  <TotalTime>3506</TotalTime>
  <Words>1392</Words>
  <Application>Microsoft Office PowerPoint</Application>
  <PresentationFormat>Grand écran</PresentationFormat>
  <Paragraphs>198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</vt:lpstr>
      <vt:lpstr>Raleway</vt:lpstr>
      <vt:lpstr>Times New Roman</vt:lpstr>
      <vt:lpstr>Verdana</vt:lpstr>
      <vt:lpstr>Wingdings</vt:lpstr>
      <vt:lpstr>Thème Office</vt:lpstr>
      <vt:lpstr>EpARGNE SALARIALE – RETRAITE</vt:lpstr>
      <vt:lpstr>Le PEE – PERECOL  </vt:lpstr>
      <vt:lpstr>L’alimentation du PERECOL</vt:lpstr>
      <vt:lpstr>PERECOL piloté : gestion automatisée et personnalisée</vt:lpstr>
      <vt:lpstr>Versements de jours issus de CET dans le PERECOL</vt:lpstr>
      <vt:lpstr>Versements déductibles dans le PERECOL</vt:lpstr>
      <vt:lpstr>Versements déductibles dans le PERECOL</vt:lpstr>
      <vt:lpstr>Fiscalité à l’entrée du PEE/PERECOL</vt:lpstr>
      <vt:lpstr>Fiscalité en sortie du PEE / PERECOL : capital et/ou rente</vt:lpstr>
      <vt:lpstr>Comment disposer de son épargne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DUBAN Catherine</dc:creator>
  <cp:lastModifiedBy>WOLFF Delphine</cp:lastModifiedBy>
  <cp:revision>225</cp:revision>
  <cp:lastPrinted>2020-06-17T12:47:29Z</cp:lastPrinted>
  <dcterms:created xsi:type="dcterms:W3CDTF">2020-06-16T09:50:47Z</dcterms:created>
  <dcterms:modified xsi:type="dcterms:W3CDTF">2024-01-18T13:50:10Z</dcterms:modified>
</cp:coreProperties>
</file>