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C5B1C7-34EA-9C42-28B4-948F980FD2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F8D1F0E-CB45-1E5D-3571-1C108B175F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F9BD52-BE1D-5079-9EB8-DFCA15A00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D08B-5FBB-4F53-8767-D652188EF183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59FBEF-5F5F-A671-EC45-BF7D6147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281DDF-F0E2-6E49-F30B-630C9648F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35C6-C461-4FE9-830E-F978BA1298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1031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7A1826-39C3-7F92-DE9F-C0E1C1673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698DE93-2E17-13D1-3EEB-DFA8A489F1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348D1A-036A-2522-F9F7-CC34277FE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D08B-5FBB-4F53-8767-D652188EF183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D78A9B-C3D3-C00B-2AC8-41836DE14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5CF451-007C-C5F6-DE94-0C57B3BD7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35C6-C461-4FE9-830E-F978BA1298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8267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FAD0EB5-8A33-4E4D-7885-61014A1BF5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F88DBD5-E889-0F52-A259-B7A9942043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E641AC-B161-B6AB-DF4F-1A6C46AB0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D08B-5FBB-4F53-8767-D652188EF183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C8EDE7-2CE8-29F5-D0FE-B66FAD362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41B0DE-18CF-8206-36E7-11DAAD4AF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35C6-C461-4FE9-830E-F978BA1298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70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C43FA7-862A-0EC0-06D5-97566501A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B9F1E3-A38B-2226-4316-923D8D7BB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FB11D3-1E97-9749-B687-81CEEF131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D08B-5FBB-4F53-8767-D652188EF183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002A3C-66FB-5B21-CA3F-CD36B187A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200A72-D66D-6DDE-2F57-3B017BE93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35C6-C461-4FE9-830E-F978BA1298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759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BE7036-8AE0-B27F-EE5D-69A9B66AE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A376F34-E51C-E51D-A17F-9DD7E8479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A8959A-27CB-9DBB-7360-B9907C213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D08B-5FBB-4F53-8767-D652188EF183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F91E99-AC83-EE2A-12B5-2C698F6F0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3D2BDA-ED54-C85C-5EE4-C244D5BFB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35C6-C461-4FE9-830E-F978BA1298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8689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A43540-52DC-0843-F63E-C1A3AC442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30ADEB-E0D1-F931-FB9F-23AEBA1FB3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E65E3BE-1EA2-BCEA-1881-7E268D07FA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31F6A0-8AD5-6D75-0366-A8D45849C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D08B-5FBB-4F53-8767-D652188EF183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02E1D5B-D205-213B-88E0-F7095178C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3A5DB4-8A40-5443-D91B-50FD4856F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35C6-C461-4FE9-830E-F978BA1298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718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64F4C0-E3EC-232A-0655-D884DD566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08D3579-7D8B-1EB5-22BF-83ED5698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5B01A8D-0AC0-DCDA-B443-B72583BFF7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A9B1F88-3FD0-A199-80EC-C05C30A3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FF032A5-0955-AC04-9907-2923703FED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25894CA-F9CF-B496-BD6E-A90840A8B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D08B-5FBB-4F53-8767-D652188EF183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CA5C75E-19FA-3DA5-0D6A-3C190E34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6296115-2720-A30F-12E7-6C038FD6A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35C6-C461-4FE9-830E-F978BA1298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4229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79C74C-CCE3-D1C9-7C93-2EBDD1B74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DF4E433-CE69-5BF2-3327-DD11CDC7A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D08B-5FBB-4F53-8767-D652188EF183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FBADF0E-DF83-BA2E-85CB-C57A13143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4CD3897-9C2A-2E90-5FD2-E56EDBC9F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35C6-C461-4FE9-830E-F978BA1298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98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9C7E04F-CC6B-8F0E-8BF4-19D3EAE80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D08B-5FBB-4F53-8767-D652188EF183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61CA24D-3A7B-C2CB-6D32-51CD54090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4728EAA-DE47-1D5C-BFC5-D3C977ACA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35C6-C461-4FE9-830E-F978BA1298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249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79D6EB-5379-AE85-2E27-FEB63AD1F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551D28-FC81-FAA4-59A9-5F108C026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46F5C8C-E576-4E24-9652-214F8FC27C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3BACEA5-9C30-A029-3B41-C678E0CD4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D08B-5FBB-4F53-8767-D652188EF183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C0183D3-7832-B0B7-2387-E0DCC77FD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66596F1-09AD-03C4-8682-88F6A0C8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35C6-C461-4FE9-830E-F978BA1298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579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EF5C94-FEA8-B997-324B-A55D21EF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68A8564-7F45-F86C-7918-0A6F6D6816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5DCD379-B9FF-87AB-EA29-C89B7671C2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451A088-0562-1F86-CF03-B0170BBC8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D08B-5FBB-4F53-8767-D652188EF183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F1B6F04-DB68-D3F0-514E-8F233CBAA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58A3C53-8780-C090-47C0-885CA987A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435C6-C461-4FE9-830E-F978BA1298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1796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C37321E-FF4F-BEB1-D3FD-75CB96DAC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2FD3AC-07D5-2161-FAF4-295771499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43EC0C-B575-394E-F7ED-7DAF027CB5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74D08B-5FBB-4F53-8767-D652188EF183}" type="datetimeFigureOut">
              <a:rPr lang="fr-FR" smtClean="0"/>
              <a:t>20/02/2025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C4AD07-1B53-DCC6-C9E7-E51314D01F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30B1D1-468C-A425-A22B-5A97D76D2B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4435C6-C461-4FE9-830E-F978BA1298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432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 de texte 2">
            <a:extLst>
              <a:ext uri="{FF2B5EF4-FFF2-40B4-BE49-F238E27FC236}">
                <a16:creationId xmlns:a16="http://schemas.microsoft.com/office/drawing/2014/main" id="{91DEF3CA-A429-768B-7265-BA835F8B5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3776" y="2192950"/>
            <a:ext cx="1581150" cy="654050"/>
          </a:xfrm>
          <a:prstGeom prst="rect">
            <a:avLst/>
          </a:prstGeom>
          <a:solidFill>
            <a:srgbClr val="FFFFFF"/>
          </a:solidFill>
          <a:ln w="12700">
            <a:solidFill>
              <a:srgbClr val="15608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15608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Ripage du cutter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A9FB107D-8758-DAC1-FC6D-91315F888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0265" y="3356277"/>
            <a:ext cx="1581150" cy="654050"/>
          </a:xfrm>
          <a:prstGeom prst="rect">
            <a:avLst/>
          </a:prstGeom>
          <a:solidFill>
            <a:srgbClr val="FFFFFF"/>
          </a:solidFill>
          <a:ln w="19050">
            <a:solidFill>
              <a:srgbClr val="15608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600" dirty="0">
                <a:solidFill>
                  <a:srgbClr val="156082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Non port d’EPI adapté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6AC40B86-A251-6E91-CD4F-F2632215F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0599" y="3352941"/>
            <a:ext cx="1581150" cy="654050"/>
          </a:xfrm>
          <a:prstGeom prst="rect">
            <a:avLst/>
          </a:prstGeom>
          <a:solidFill>
            <a:srgbClr val="FFFFFF"/>
          </a:solidFill>
          <a:ln w="19050">
            <a:solidFill>
              <a:srgbClr val="15608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600" dirty="0">
                <a:solidFill>
                  <a:srgbClr val="156082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Utilisation outil non adapté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1">
            <a:extLst>
              <a:ext uri="{FF2B5EF4-FFF2-40B4-BE49-F238E27FC236}">
                <a16:creationId xmlns:a16="http://schemas.microsoft.com/office/drawing/2014/main" id="{65E64CEB-3802-F89C-FCF9-630613E64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75264" y="2125124"/>
            <a:ext cx="1581150" cy="789702"/>
          </a:xfrm>
          <a:prstGeom prst="rect">
            <a:avLst/>
          </a:prstGeom>
          <a:solidFill>
            <a:srgbClr val="FFFFFF"/>
          </a:solidFill>
          <a:ln w="28575">
            <a:solidFill>
              <a:srgbClr val="15608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15608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Coupure à l’indexe gauche</a:t>
            </a: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A65DAB65-33BF-A6D7-BDFC-2B1140CD6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1174" y="2191302"/>
            <a:ext cx="2112264" cy="805500"/>
          </a:xfrm>
          <a:prstGeom prst="rect">
            <a:avLst/>
          </a:prstGeom>
          <a:solidFill>
            <a:srgbClr val="FFFFFF"/>
          </a:solidFill>
          <a:ln w="12700">
            <a:solidFill>
              <a:srgbClr val="15608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600" dirty="0">
                <a:solidFill>
                  <a:srgbClr val="156082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Utilisation d’un cutter entrainant un effort excessif sur l’outil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0298BE50-4D59-2E1A-BB2E-633DD6CD7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686" y="2191302"/>
            <a:ext cx="1581150" cy="805500"/>
          </a:xfrm>
          <a:prstGeom prst="rect">
            <a:avLst/>
          </a:prstGeom>
          <a:solidFill>
            <a:srgbClr val="FFFFFF"/>
          </a:solidFill>
          <a:ln w="12700">
            <a:solidFill>
              <a:srgbClr val="15608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600" dirty="0">
                <a:solidFill>
                  <a:srgbClr val="156082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Décollement plaque PVC colée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09DCFAB9-47CF-9E04-0543-F44C64BA9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1715" y="-287941"/>
            <a:ext cx="4811382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6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600" b="1" u="sng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Arbre des causes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600" b="1" u="sng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cs typeface="Times New Roman" panose="02020603050405020304" pitchFamily="18" charset="0"/>
              </a:rPr>
              <a:t>Accident du Travail du 28 octobre 2024 de Mr  D.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400" b="1" dirty="0">
                <a:latin typeface="Aptos" panose="020B0004020202020204" pitchFamily="34" charset="0"/>
                <a:cs typeface="Times New Roman" panose="02020603050405020304" pitchFamily="18" charset="0"/>
              </a:rPr>
              <a:t>Nombre de jours d’arrêt: 18 jours</a:t>
            </a:r>
            <a:endParaRPr kumimoji="0" lang="fr-FR" altLang="fr-FR" sz="14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6">
            <a:extLst>
              <a:ext uri="{FF2B5EF4-FFF2-40B4-BE49-F238E27FC236}">
                <a16:creationId xmlns:a16="http://schemas.microsoft.com/office/drawing/2014/main" id="{FA22B772-4FC8-082D-5E3F-C8AA87977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A473E687-B254-571E-7A3C-AF68C4843B7A}"/>
              </a:ext>
            </a:extLst>
          </p:cNvPr>
          <p:cNvSpPr txBox="1"/>
          <p:nvPr/>
        </p:nvSpPr>
        <p:spPr>
          <a:xfrm>
            <a:off x="262128" y="1169042"/>
            <a:ext cx="5833872" cy="906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Circonstance de l’accident :</a:t>
            </a:r>
          </a:p>
          <a:p>
            <a:pPr algn="just"/>
            <a:r>
              <a:rPr lang="fr-FR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M. D était chargé de remplacer une manivelle complète de volet dans la chambre 601 </a:t>
            </a:r>
          </a:p>
          <a:p>
            <a:pPr algn="just"/>
            <a:r>
              <a:rPr lang="fr-FR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 la résidence Gambetta. Cette tâche nécessitait le retrait d’une plaque de PVC collée.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fr-FR" sz="1100" dirty="0"/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4EC1A62B-6F35-D1E5-5501-F5AD636453E8}"/>
              </a:ext>
            </a:extLst>
          </p:cNvPr>
          <p:cNvSpPr txBox="1"/>
          <p:nvPr/>
        </p:nvSpPr>
        <p:spPr>
          <a:xfrm>
            <a:off x="703640" y="4666698"/>
            <a:ext cx="7036308" cy="2341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/>
              <a:t>Causes:</a:t>
            </a:r>
            <a:endParaRPr lang="fr-FR" sz="1200" b="1" u="sng" dirty="0">
              <a:effectLst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Non port de gants adéquate à la tache (anti-coupure).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Utilisation d’un cutter, un outil inadapté à la tâche, sans système de sécurité.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tabLst>
                <a:tab pos="914400" algn="l"/>
              </a:tabLst>
            </a:pPr>
            <a:endParaRPr lang="fr-FR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fr-FR" sz="1200" b="1" u="sng" kern="100" dirty="0">
                <a:latin typeface="Aptos" panose="020B0004020202020204" pitchFamily="34" charset="0"/>
                <a:cs typeface="Times New Roman" panose="02020603050405020304" pitchFamily="18" charset="0"/>
              </a:rPr>
              <a:t>Actions correctives:</a:t>
            </a:r>
          </a:p>
          <a:p>
            <a:endParaRPr lang="fr-FR" sz="1200" b="1" u="sng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Note de service (rappel)  sur le port des EPI dans la cadre de l’utilisation d’</a:t>
            </a:r>
            <a:r>
              <a:rPr lang="fr-FR" sz="11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outils tranchants</a:t>
            </a:r>
            <a:r>
              <a:rPr lang="fr-FR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fr-FR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Note de service rappelant la nécessité d’utiliser un outil adapté à la tache.</a:t>
            </a:r>
            <a:endParaRPr lang="fr-FR" sz="1100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fr-FR" dirty="0">
                <a:latin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cxnSp>
        <p:nvCxnSpPr>
          <p:cNvPr id="86" name="Connecteur droit 85">
            <a:extLst>
              <a:ext uri="{FF2B5EF4-FFF2-40B4-BE49-F238E27FC236}">
                <a16:creationId xmlns:a16="http://schemas.microsoft.com/office/drawing/2014/main" id="{F369D4EE-5232-CC92-FB3C-BCEE160250CB}"/>
              </a:ext>
            </a:extLst>
          </p:cNvPr>
          <p:cNvCxnSpPr>
            <a:stCxn id="10" idx="3"/>
            <a:endCxn id="9" idx="1"/>
          </p:cNvCxnSpPr>
          <p:nvPr/>
        </p:nvCxnSpPr>
        <p:spPr>
          <a:xfrm>
            <a:off x="2860836" y="2594052"/>
            <a:ext cx="84033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88">
            <a:extLst>
              <a:ext uri="{FF2B5EF4-FFF2-40B4-BE49-F238E27FC236}">
                <a16:creationId xmlns:a16="http://schemas.microsoft.com/office/drawing/2014/main" id="{91EFC472-8CDF-CC90-A94F-310ECF5ADD81}"/>
              </a:ext>
            </a:extLst>
          </p:cNvPr>
          <p:cNvCxnSpPr>
            <a:stCxn id="9" idx="3"/>
            <a:endCxn id="4" idx="1"/>
          </p:cNvCxnSpPr>
          <p:nvPr/>
        </p:nvCxnSpPr>
        <p:spPr>
          <a:xfrm>
            <a:off x="5813438" y="2594052"/>
            <a:ext cx="84033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90">
            <a:extLst>
              <a:ext uri="{FF2B5EF4-FFF2-40B4-BE49-F238E27FC236}">
                <a16:creationId xmlns:a16="http://schemas.microsoft.com/office/drawing/2014/main" id="{7B9E7835-D683-A175-EB63-0BEA34CA1E03}"/>
              </a:ext>
            </a:extLst>
          </p:cNvPr>
          <p:cNvCxnSpPr>
            <a:cxnSpLocks/>
            <a:stCxn id="4" idx="3"/>
            <a:endCxn id="8" idx="1"/>
          </p:cNvCxnSpPr>
          <p:nvPr/>
        </p:nvCxnSpPr>
        <p:spPr>
          <a:xfrm>
            <a:off x="8234926" y="2519975"/>
            <a:ext cx="84033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 : en angle 92">
            <a:extLst>
              <a:ext uri="{FF2B5EF4-FFF2-40B4-BE49-F238E27FC236}">
                <a16:creationId xmlns:a16="http://schemas.microsoft.com/office/drawing/2014/main" id="{E94D1046-4C71-87A8-6237-0ED6869C63E9}"/>
              </a:ext>
            </a:extLst>
          </p:cNvPr>
          <p:cNvCxnSpPr>
            <a:cxnSpLocks/>
            <a:stCxn id="8" idx="2"/>
            <a:endCxn id="6" idx="3"/>
          </p:cNvCxnSpPr>
          <p:nvPr/>
        </p:nvCxnSpPr>
        <p:spPr>
          <a:xfrm rot="5400000">
            <a:off x="9334389" y="3151852"/>
            <a:ext cx="768476" cy="294424"/>
          </a:xfrm>
          <a:prstGeom prst="bentConnector2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 : en angle 94">
            <a:extLst>
              <a:ext uri="{FF2B5EF4-FFF2-40B4-BE49-F238E27FC236}">
                <a16:creationId xmlns:a16="http://schemas.microsoft.com/office/drawing/2014/main" id="{6759B77B-F2C8-D741-F201-EBDB34B3E434}"/>
              </a:ext>
            </a:extLst>
          </p:cNvPr>
          <p:cNvCxnSpPr>
            <a:stCxn id="9" idx="2"/>
            <a:endCxn id="7" idx="3"/>
          </p:cNvCxnSpPr>
          <p:nvPr/>
        </p:nvCxnSpPr>
        <p:spPr>
          <a:xfrm rot="5400000">
            <a:off x="4282946" y="3205606"/>
            <a:ext cx="683164" cy="265557"/>
          </a:xfrm>
          <a:prstGeom prst="bentConnector2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1" name="Image 100" descr="Une image contenant texte, blanc, capture d’écran, logo&#10;&#10;Description générée automatiquement">
            <a:extLst>
              <a:ext uri="{FF2B5EF4-FFF2-40B4-BE49-F238E27FC236}">
                <a16:creationId xmlns:a16="http://schemas.microsoft.com/office/drawing/2014/main" id="{A4785625-96B9-BE5B-49EB-0B0068D94F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600" b="44402"/>
          <a:stretch>
            <a:fillRect/>
          </a:stretch>
        </p:blipFill>
        <p:spPr bwMode="auto">
          <a:xfrm>
            <a:off x="64599" y="0"/>
            <a:ext cx="1482090" cy="6781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73561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152</Words>
  <Application>Microsoft Office PowerPoint</Application>
  <PresentationFormat>Grand écran</PresentationFormat>
  <Paragraphs>25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Courier New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SUTTER Céline</dc:creator>
  <cp:lastModifiedBy>BERTRAND Monique</cp:lastModifiedBy>
  <cp:revision>2</cp:revision>
  <cp:lastPrinted>2024-12-18T10:23:23Z</cp:lastPrinted>
  <dcterms:created xsi:type="dcterms:W3CDTF">2024-12-18T09:04:31Z</dcterms:created>
  <dcterms:modified xsi:type="dcterms:W3CDTF">2025-02-20T15:41:03Z</dcterms:modified>
</cp:coreProperties>
</file>